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89" r:id="rId2"/>
  </p:sldMasterIdLst>
  <p:notesMasterIdLst>
    <p:notesMasterId r:id="rId25"/>
  </p:notesMasterIdLst>
  <p:sldIdLst>
    <p:sldId id="256" r:id="rId3"/>
    <p:sldId id="258" r:id="rId4"/>
    <p:sldId id="257" r:id="rId5"/>
    <p:sldId id="259" r:id="rId6"/>
    <p:sldId id="272" r:id="rId7"/>
    <p:sldId id="273" r:id="rId8"/>
    <p:sldId id="274" r:id="rId9"/>
    <p:sldId id="275" r:id="rId10"/>
    <p:sldId id="261" r:id="rId11"/>
    <p:sldId id="277" r:id="rId12"/>
    <p:sldId id="262" r:id="rId13"/>
    <p:sldId id="263" r:id="rId14"/>
    <p:sldId id="276" r:id="rId15"/>
    <p:sldId id="265" r:id="rId16"/>
    <p:sldId id="266" r:id="rId17"/>
    <p:sldId id="280" r:id="rId18"/>
    <p:sldId id="267" r:id="rId19"/>
    <p:sldId id="268" r:id="rId20"/>
    <p:sldId id="269" r:id="rId21"/>
    <p:sldId id="270" r:id="rId22"/>
    <p:sldId id="271" r:id="rId23"/>
    <p:sldId id="279" r:id="rId2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  <p:embeddedFont>
      <p:font typeface="Cambria Math" panose="02040503050406030204" pitchFamily="18" charset="0"/>
      <p:regular r:id="rId32"/>
    </p:embeddedFont>
    <p:embeddedFont>
      <p:font typeface="Forte" panose="03060902040502070203" pitchFamily="66" charset="0"/>
      <p:regular r:id="rId33"/>
    </p:embeddedFont>
    <p:embeddedFont>
      <p:font typeface="Helvetica Neue" panose="020B0604020202020204" charset="0"/>
      <p:regular r:id="rId34"/>
      <p:bold r:id="rId35"/>
      <p:italic r:id="rId36"/>
      <p:boldItalic r:id="rId37"/>
    </p:embeddedFont>
    <p:embeddedFont>
      <p:font typeface="Helvetica Neue Light" panose="020B0604020202020204" charset="0"/>
      <p:regular r:id="rId38"/>
      <p:bold r:id="rId39"/>
      <p:italic r:id="rId40"/>
      <p:boldItalic r:id="rId41"/>
    </p:embeddedFont>
    <p:embeddedFont>
      <p:font typeface="Merriweather Black" panose="00000A00000000000000" pitchFamily="2" charset="0"/>
      <p:bold r:id="rId42"/>
      <p:boldItalic r:id="rId43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151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D94227"/>
    <a:srgbClr val="DD553C"/>
    <a:srgbClr val="98A8D4"/>
    <a:srgbClr val="262626"/>
    <a:srgbClr val="0070C0"/>
    <a:srgbClr val="728FA5"/>
    <a:srgbClr val="93B5CF"/>
    <a:srgbClr val="B3D8F5"/>
    <a:srgbClr val="D8E1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1184D7-426D-44A6-91D3-DA2FE6B3E3FC}" v="2035" dt="2023-07-25T13:15:20.205"/>
    <p1510:client id="{8593886E-3291-448F-B242-3ED2B7173C21}" v="5530" dt="2023-07-25T13:35:07.783"/>
    <p1510:client id="{E38752D0-C07A-55F6-4872-33A357E754FE}" v="39" dt="2023-07-25T11:01:34.414"/>
  </p1510:revLst>
</p1510:revInfo>
</file>

<file path=ppt/tableStyles.xml><?xml version="1.0" encoding="utf-8"?>
<a:tblStyleLst xmlns:a="http://schemas.openxmlformats.org/drawingml/2006/main" def="{0F3F684A-1A35-46F1-98AC-274597D8BDE4}">
  <a:tblStyle styleId="{0F3F684A-1A35-46F1-98AC-274597D8BD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2F21290-F9DF-41F2-8D04-15954B5F462D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392" autoAdjust="0"/>
  </p:normalViewPr>
  <p:slideViewPr>
    <p:cSldViewPr snapToGrid="0">
      <p:cViewPr varScale="1">
        <p:scale>
          <a:sx n="67" d="100"/>
          <a:sy n="67" d="100"/>
        </p:scale>
        <p:origin x="1188" y="44"/>
      </p:cViewPr>
      <p:guideLst>
        <p:guide orient="horz" pos="1620"/>
        <p:guide pos="2880"/>
        <p:guide pos="151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19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6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microsoft.com/office/2015/10/relationships/revisionInfo" Target="revisionInfo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font" Target="fonts/font1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Helvetica Neue Light" panose="020B0604020202020204" charset="0"/>
                <a:ea typeface="+mn-ea"/>
                <a:cs typeface="+mn-cs"/>
              </a:defRPr>
            </a:pPr>
            <a:r>
              <a:rPr lang="en-US" sz="1200">
                <a:solidFill>
                  <a:schemeClr val="tx1"/>
                </a:solidFill>
                <a:latin typeface="Helvetica Neue Light" panose="020B0604020202020204" charset="0"/>
              </a:rPr>
              <a:t>Recordings</a:t>
            </a:r>
          </a:p>
          <a:p>
            <a:pPr>
              <a:defRPr sz="1400">
                <a:solidFill>
                  <a:schemeClr val="tx1"/>
                </a:solidFill>
                <a:latin typeface="Helvetica Neue Light" panose="020B0604020202020204" charset="0"/>
              </a:defRPr>
            </a:pPr>
            <a:r>
              <a:rPr lang="en-US" sz="1200">
                <a:solidFill>
                  <a:schemeClr val="tx1"/>
                </a:solidFill>
                <a:latin typeface="Helvetica Neue Light" panose="020B0604020202020204" charset="0"/>
              </a:rPr>
              <a:t>N° = 79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Helvetica Neue Light" panose="020B0604020202020204" charset="0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Recordings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487-4E87-B1BD-E17ACFF2C2E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487-4E87-B1BD-E17ACFF2C2E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487-4E87-B1BD-E17ACFF2C2E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487-4E87-B1BD-E17ACFF2C2E7}"/>
              </c:ext>
            </c:extLst>
          </c:dPt>
          <c:cat>
            <c:strRef>
              <c:f>Foglio1!$A$2:$A$5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11</c:v>
                </c:pt>
                <c:pt idx="1">
                  <c:v>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582-4E02-A0D6-0E7FBD3DFD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Light" panose="020B0604020202020204" charset="0"/>
                <a:ea typeface="+mn-ea"/>
                <a:cs typeface="+mn-cs"/>
              </a:defRPr>
            </a:pPr>
            <a:r>
              <a:rPr lang="en-US" sz="1200">
                <a:solidFill>
                  <a:schemeClr val="tx1"/>
                </a:solidFill>
              </a:rPr>
              <a:t>Subjects</a:t>
            </a:r>
            <a:endParaRPr lang="en-US" sz="1200" baseline="0">
              <a:solidFill>
                <a:schemeClr val="tx1"/>
              </a:solidFill>
            </a:endParaRPr>
          </a:p>
          <a:p>
            <a:pPr>
              <a:defRPr sz="1400">
                <a:latin typeface="Helvetica Neue Light" panose="020B0604020202020204" charset="0"/>
              </a:defRPr>
            </a:pPr>
            <a:r>
              <a:rPr lang="en-US" sz="1200" baseline="0">
                <a:solidFill>
                  <a:schemeClr val="tx1"/>
                </a:solidFill>
              </a:rPr>
              <a:t>N° = 15</a:t>
            </a:r>
            <a:endParaRPr lang="en-US" sz="120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Helvetica Neue Light" panose="020B0604020202020204" charset="0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Recordings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E87-48BC-B3B3-14803F3AE46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E87-48BC-B3B3-14803F3AE46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E87-48BC-B3B3-14803F3AE46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E87-48BC-B3B3-14803F3AE468}"/>
              </c:ext>
            </c:extLst>
          </c:dPt>
          <c:cat>
            <c:strRef>
              <c:f>Foglio1!$A$2:$A$5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6</c:v>
                </c:pt>
                <c:pt idx="1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E87-48BC-B3B3-14803F3AE4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b898166aee_1_1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7" name="Google Shape;497;g1b898166aee_1_1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3303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29064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it-IT" sz="11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4084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62080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5149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7543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69125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9065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2011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3761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8331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30255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04742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3704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9827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endParaRPr lang="it-I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091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7313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7122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b898166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b898166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8406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71AAD0-8225-A3B5-30F4-4690C0506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D02CAAF-4EA9-4323-6568-5377D1C5D5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8DA8C10-0F86-F70B-8F92-502EBF2EB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81E7296-A768-CC5B-5E5B-5D96C4595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C786702-870A-70F1-ABFD-B1F416638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349220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487D4C-FE69-6AA7-A645-F05DC4571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D8B53B1-7F91-7A11-4BDB-F05BBF3C6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F52E265-31B6-2EE1-094C-7691206E3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A2E0AA-5990-A8A9-8240-D906B3535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9984A44-B670-5ECD-32DE-9C0772541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827925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F8A2C46-CCE6-915C-7A08-0D3A996CC7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38DF952-67CD-BDB8-C8AE-5B2190354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9536B94-58BB-8D96-6BB4-34C319DB3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3D0E3E9-D5D0-9C5C-3A74-CD09622E8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AFE4B68-F3DB-D928-2CD4-CF84CFC22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763073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iapositiva titolo">
  <p:cSld name="2_Diapositiva titol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66471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68287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Diapositiva titolo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/>
          <p:nvPr/>
        </p:nvSpPr>
        <p:spPr>
          <a:xfrm>
            <a:off x="0" y="2874169"/>
            <a:ext cx="9144000" cy="2269331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" name="Google Shape;11;p7"/>
          <p:cNvGrpSpPr/>
          <p:nvPr/>
        </p:nvGrpSpPr>
        <p:grpSpPr>
          <a:xfrm>
            <a:off x="48007" y="2862263"/>
            <a:ext cx="9036648" cy="135000"/>
            <a:chOff x="1218340" y="275867"/>
            <a:chExt cx="17715122" cy="567843"/>
          </a:xfrm>
        </p:grpSpPr>
        <p:cxnSp>
          <p:nvCxnSpPr>
            <p:cNvPr id="12" name="Google Shape;12;p7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" name="Google Shape;13;p7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7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" name="Google Shape;15;p7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" name="Google Shape;16;p7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7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" name="Google Shape;18;p7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" name="Google Shape;19;p7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" name="Google Shape;20;p7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" name="Google Shape;21;p7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" name="Google Shape;22;p7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" name="Google Shape;23;p7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" name="Google Shape;24;p7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" name="Google Shape;25;p7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" name="Google Shape;26;p7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" name="Google Shape;27;p7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" name="Google Shape;28;p7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" name="Google Shape;29;p7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" name="Google Shape;30;p7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1" name="Google Shape;31;p7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2" name="Google Shape;32;p7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" name="Google Shape;33;p7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" name="Google Shape;34;p7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" name="Google Shape;35;p7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" name="Google Shape;36;p7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" name="Google Shape;37;p7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" name="Google Shape;38;p7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" name="Google Shape;39;p7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" name="Google Shape;40;p7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" name="Google Shape;41;p7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" name="Google Shape;42;p7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" name="Google Shape;43;p7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" name="Google Shape;44;p7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" name="Google Shape;45;p7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6" name="Google Shape;46;p7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" name="Google Shape;47;p7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8" name="Google Shape;48;p7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9" name="Google Shape;49;p7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" name="Google Shape;50;p7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" name="Google Shape;51;p7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" name="Google Shape;52;p7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" name="Google Shape;53;p7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" name="Google Shape;54;p7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" name="Google Shape;55;p7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" name="Google Shape;56;p7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" name="Google Shape;57;p7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7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" name="Google Shape;59;p7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" name="Google Shape;60;p7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7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" name="Google Shape;62;p7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3" name="Google Shape;63;p7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4" name="Google Shape;64;p7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" name="Google Shape;65;p7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" name="Google Shape;66;p7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7" name="Google Shape;67;p7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8" name="Google Shape;68;p7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9" name="Google Shape;69;p7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0" name="Google Shape;70;p7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1" name="Google Shape;71;p7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2" name="Google Shape;72;p7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3" name="Google Shape;73;p7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4" name="Google Shape;74;p7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5" name="Google Shape;75;p7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6" name="Google Shape;76;p7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" name="Google Shape;77;p7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" name="Google Shape;78;p7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" name="Google Shape;79;p7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" name="Google Shape;80;p7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" name="Google Shape;81;p7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" name="Google Shape;82;p7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" name="Google Shape;83;p7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" name="Google Shape;84;p7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" name="Google Shape;85;p7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" name="Google Shape;86;p7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" name="Google Shape;87;p7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" name="Google Shape;88;p7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" name="Google Shape;89;p7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90;p7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" name="Google Shape;91;p7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" name="Google Shape;92;p7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93;p7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94;p7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95;p7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" name="Google Shape;96;p7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97;p7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98;p7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" name="Google Shape;99;p7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" name="Google Shape;100;p7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" name="Google Shape;101;p7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" name="Google Shape;102;p7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" name="Google Shape;103;p7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" name="Google Shape;104;p7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" name="Google Shape;105;p7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" name="Google Shape;106;p7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" name="Google Shape;107;p7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" name="Google Shape;108;p7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" name="Google Shape;109;p7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0" name="Google Shape;110;p7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1" name="Google Shape;111;p7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2" name="Google Shape;112;p7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3" name="Google Shape;113;p7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4" name="Google Shape;114;p7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5" name="Google Shape;115;p7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6" name="Google Shape;116;p7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7" name="Google Shape;117;p7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8" name="Google Shape;118;p7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9" name="Google Shape;119;p7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0" name="Google Shape;120;p7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1" name="Google Shape;121;p7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2" name="Google Shape;122;p7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3" name="Google Shape;123;p7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4" name="Google Shape;124;p7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5" name="Google Shape;125;p7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6" name="Google Shape;126;p7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7" name="Google Shape;127;p7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8" name="Google Shape;128;p7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9" name="Google Shape;129;p7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0" name="Google Shape;130;p7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1" name="Google Shape;131;p7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32" name="Google Shape;132;p7"/>
          <p:cNvSpPr txBox="1">
            <a:spLocks noGrp="1"/>
          </p:cNvSpPr>
          <p:nvPr>
            <p:ph type="ctrTitle"/>
          </p:nvPr>
        </p:nvSpPr>
        <p:spPr>
          <a:xfrm>
            <a:off x="641534" y="3112294"/>
            <a:ext cx="7772400" cy="726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7"/>
          <p:cNvSpPr txBox="1">
            <a:spLocks noGrp="1"/>
          </p:cNvSpPr>
          <p:nvPr>
            <p:ph type="subTitle" idx="1"/>
          </p:nvPr>
        </p:nvSpPr>
        <p:spPr>
          <a:xfrm>
            <a:off x="641534" y="3945731"/>
            <a:ext cx="7772400" cy="100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33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33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3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3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3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48693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titolo">
  <p:cSld name="1_Diapositiva titolo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66925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Titolo e contenuto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/>
          <p:nvPr/>
        </p:nvSpPr>
        <p:spPr>
          <a:xfrm>
            <a:off x="0" y="1"/>
            <a:ext cx="9144000" cy="95242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9"/>
          <p:cNvSpPr txBox="1">
            <a:spLocks noGrp="1"/>
          </p:cNvSpPr>
          <p:nvPr>
            <p:ph type="title"/>
          </p:nvPr>
        </p:nvSpPr>
        <p:spPr>
          <a:xfrm>
            <a:off x="288522" y="104375"/>
            <a:ext cx="8581043" cy="6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9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323726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685800" lvl="1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028700" lvl="2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371600" lvl="3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1714500" lvl="4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057400" lvl="5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400300" lvl="6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743200" lvl="7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086100" lvl="8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9"/>
          <p:cNvSpPr/>
          <p:nvPr/>
        </p:nvSpPr>
        <p:spPr>
          <a:xfrm>
            <a:off x="0" y="4594622"/>
            <a:ext cx="9144000" cy="548878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9"/>
          <p:cNvSpPr txBox="1"/>
          <p:nvPr/>
        </p:nvSpPr>
        <p:spPr>
          <a:xfrm>
            <a:off x="157778" y="4772629"/>
            <a:ext cx="3069174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Nome Cognome, assoc.prof. ABC Dept.</a:t>
            </a:r>
            <a:endParaRPr sz="9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" name="Google Shape;141;p9"/>
          <p:cNvGrpSpPr/>
          <p:nvPr/>
        </p:nvGrpSpPr>
        <p:grpSpPr>
          <a:xfrm>
            <a:off x="48007" y="817428"/>
            <a:ext cx="9036648" cy="135000"/>
            <a:chOff x="1218340" y="275867"/>
            <a:chExt cx="17715122" cy="567843"/>
          </a:xfrm>
        </p:grpSpPr>
        <p:cxnSp>
          <p:nvCxnSpPr>
            <p:cNvPr id="142" name="Google Shape;142;p9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3" name="Google Shape;143;p9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4" name="Google Shape;144;p9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5" name="Google Shape;145;p9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6" name="Google Shape;146;p9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7" name="Google Shape;147;p9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8" name="Google Shape;148;p9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9" name="Google Shape;149;p9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0" name="Google Shape;150;p9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1" name="Google Shape;151;p9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2" name="Google Shape;152;p9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3" name="Google Shape;153;p9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4" name="Google Shape;154;p9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5" name="Google Shape;155;p9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6" name="Google Shape;156;p9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7" name="Google Shape;157;p9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8" name="Google Shape;158;p9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9" name="Google Shape;159;p9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0" name="Google Shape;160;p9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" name="Google Shape;161;p9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2" name="Google Shape;162;p9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3" name="Google Shape;163;p9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4" name="Google Shape;164;p9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5" name="Google Shape;165;p9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6" name="Google Shape;166;p9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7" name="Google Shape;167;p9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8" name="Google Shape;168;p9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9" name="Google Shape;169;p9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0" name="Google Shape;170;p9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1" name="Google Shape;171;p9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2" name="Google Shape;172;p9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3" name="Google Shape;173;p9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4" name="Google Shape;174;p9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5" name="Google Shape;175;p9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6" name="Google Shape;176;p9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7" name="Google Shape;177;p9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8" name="Google Shape;178;p9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9" name="Google Shape;179;p9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0" name="Google Shape;180;p9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1" name="Google Shape;181;p9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2" name="Google Shape;182;p9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3" name="Google Shape;183;p9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4" name="Google Shape;184;p9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5" name="Google Shape;185;p9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6" name="Google Shape;186;p9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7" name="Google Shape;187;p9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8" name="Google Shape;188;p9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9" name="Google Shape;189;p9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0" name="Google Shape;190;p9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1" name="Google Shape;191;p9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2" name="Google Shape;192;p9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3" name="Google Shape;193;p9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4" name="Google Shape;194;p9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5" name="Google Shape;195;p9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6" name="Google Shape;196;p9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7" name="Google Shape;197;p9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8" name="Google Shape;198;p9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9" name="Google Shape;199;p9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0" name="Google Shape;200;p9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1" name="Google Shape;201;p9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2" name="Google Shape;202;p9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3" name="Google Shape;203;p9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4" name="Google Shape;204;p9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5" name="Google Shape;205;p9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6" name="Google Shape;206;p9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7" name="Google Shape;207;p9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8" name="Google Shape;208;p9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9" name="Google Shape;209;p9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0" name="Google Shape;210;p9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1" name="Google Shape;211;p9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2" name="Google Shape;212;p9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3" name="Google Shape;213;p9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4" name="Google Shape;214;p9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5" name="Google Shape;215;p9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6" name="Google Shape;216;p9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7" name="Google Shape;217;p9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8" name="Google Shape;218;p9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9" name="Google Shape;219;p9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0" name="Google Shape;220;p9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1" name="Google Shape;221;p9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2" name="Google Shape;222;p9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3" name="Google Shape;223;p9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4" name="Google Shape;224;p9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5" name="Google Shape;225;p9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6" name="Google Shape;226;p9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7" name="Google Shape;227;p9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8" name="Google Shape;228;p9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9" name="Google Shape;229;p9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0" name="Google Shape;230;p9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1" name="Google Shape;231;p9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2" name="Google Shape;232;p9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3" name="Google Shape;233;p9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4" name="Google Shape;234;p9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5" name="Google Shape;235;p9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6" name="Google Shape;236;p9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7" name="Google Shape;237;p9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8" name="Google Shape;238;p9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9" name="Google Shape;239;p9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0" name="Google Shape;240;p9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1" name="Google Shape;241;p9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2" name="Google Shape;242;p9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3" name="Google Shape;243;p9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4" name="Google Shape;244;p9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5" name="Google Shape;245;p9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6" name="Google Shape;246;p9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7" name="Google Shape;247;p9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8" name="Google Shape;248;p9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9" name="Google Shape;249;p9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0" name="Google Shape;250;p9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1" name="Google Shape;251;p9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2" name="Google Shape;252;p9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3" name="Google Shape;253;p9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4" name="Google Shape;254;p9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5" name="Google Shape;255;p9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9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9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9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9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9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9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262" name="Google Shape;262;p9" descr="Y:\IMMAGINE _COORDINATA_2014\PPT\modello1\loghi_PNG\03_Polimi_logotipo_bandiera-1rig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4898" y="4759784"/>
            <a:ext cx="2780124" cy="2170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93711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Intestazione sezione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0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3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10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342900" lvl="0" indent="-17145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500">
                <a:solidFill>
                  <a:srgbClr val="888888"/>
                </a:solidFill>
              </a:defRPr>
            </a:lvl1pPr>
            <a:lvl2pPr marL="685800" lvl="1" indent="-171450" algn="l">
              <a:spcBef>
                <a:spcPts val="27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350">
                <a:solidFill>
                  <a:srgbClr val="888888"/>
                </a:solidFill>
              </a:defRPr>
            </a:lvl2pPr>
            <a:lvl3pPr marL="1028700" lvl="2" indent="-171450" algn="l"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200">
                <a:solidFill>
                  <a:srgbClr val="888888"/>
                </a:solidFill>
              </a:defRPr>
            </a:lvl3pPr>
            <a:lvl4pPr marL="1371600" lvl="3" indent="-17145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050">
                <a:solidFill>
                  <a:srgbClr val="888888"/>
                </a:solidFill>
              </a:defRPr>
            </a:lvl4pPr>
            <a:lvl5pPr marL="1714500" lvl="4" indent="-17145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050">
                <a:solidFill>
                  <a:srgbClr val="888888"/>
                </a:solidFill>
              </a:defRPr>
            </a:lvl5pPr>
            <a:lvl6pPr marL="2057400" lvl="5" indent="-17145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050">
                <a:solidFill>
                  <a:srgbClr val="888888"/>
                </a:solidFill>
              </a:defRPr>
            </a:lvl6pPr>
            <a:lvl7pPr marL="2400300" lvl="6" indent="-17145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050">
                <a:solidFill>
                  <a:srgbClr val="888888"/>
                </a:solidFill>
              </a:defRPr>
            </a:lvl7pPr>
            <a:lvl8pPr marL="2743200" lvl="7" indent="-17145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050">
                <a:solidFill>
                  <a:srgbClr val="888888"/>
                </a:solidFill>
              </a:defRPr>
            </a:lvl8pPr>
            <a:lvl9pPr marL="3086100" lvl="8" indent="-17145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6" name="Google Shape;266;p1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7" name="Google Shape;267;p1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8" name="Google Shape;268;p1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19499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2" type="twoObj">
  <p:cSld name="Contenuto 2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1"/>
          <p:cNvSpPr txBox="1">
            <a:spLocks noGrp="1"/>
          </p:cNvSpPr>
          <p:nvPr>
            <p:ph type="title"/>
          </p:nvPr>
        </p:nvSpPr>
        <p:spPr>
          <a:xfrm>
            <a:off x="288522" y="104375"/>
            <a:ext cx="8581043" cy="6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1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100"/>
            </a:lvl1pPr>
            <a:lvl2pPr marL="685800" lvl="1" indent="-2857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1800"/>
            </a:lvl2pPr>
            <a:lvl3pPr marL="1028700" lvl="2" indent="-2667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500"/>
            </a:lvl3pPr>
            <a:lvl4pPr marL="1371600" lvl="3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350"/>
            </a:lvl4pPr>
            <a:lvl5pPr marL="1714500" lvl="4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350"/>
            </a:lvl5pPr>
            <a:lvl6pPr marL="2057400" lvl="5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350"/>
            </a:lvl6pPr>
            <a:lvl7pPr marL="2400300" lvl="6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350"/>
            </a:lvl7pPr>
            <a:lvl8pPr marL="2743200" lvl="7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350"/>
            </a:lvl8pPr>
            <a:lvl9pPr marL="3086100" lvl="8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350"/>
            </a:lvl9pPr>
          </a:lstStyle>
          <a:p>
            <a:endParaRPr/>
          </a:p>
        </p:txBody>
      </p:sp>
      <p:sp>
        <p:nvSpPr>
          <p:cNvPr id="272" name="Google Shape;272;p11"/>
          <p:cNvSpPr txBox="1">
            <a:spLocks noGrp="1"/>
          </p:cNvSpPr>
          <p:nvPr>
            <p:ph type="body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100"/>
            </a:lvl1pPr>
            <a:lvl2pPr marL="685800" lvl="1" indent="-2857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1800"/>
            </a:lvl2pPr>
            <a:lvl3pPr marL="1028700" lvl="2" indent="-2667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500"/>
            </a:lvl3pPr>
            <a:lvl4pPr marL="1371600" lvl="3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350"/>
            </a:lvl4pPr>
            <a:lvl5pPr marL="1714500" lvl="4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350"/>
            </a:lvl5pPr>
            <a:lvl6pPr marL="2057400" lvl="5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350"/>
            </a:lvl6pPr>
            <a:lvl7pPr marL="2400300" lvl="6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350"/>
            </a:lvl7pPr>
            <a:lvl8pPr marL="2743200" lvl="7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350"/>
            </a:lvl8pPr>
            <a:lvl9pPr marL="3086100" lvl="8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350"/>
            </a:lvl9pPr>
          </a:lstStyle>
          <a:p>
            <a:endParaRPr/>
          </a:p>
        </p:txBody>
      </p:sp>
      <p:sp>
        <p:nvSpPr>
          <p:cNvPr id="273" name="Google Shape;273;p1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4" name="Google Shape;274;p1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5" name="Google Shape;275;p1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46354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Confronto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2"/>
          <p:cNvSpPr txBox="1">
            <a:spLocks noGrp="1"/>
          </p:cNvSpPr>
          <p:nvPr>
            <p:ph type="title"/>
          </p:nvPr>
        </p:nvSpPr>
        <p:spPr>
          <a:xfrm>
            <a:off x="288522" y="104375"/>
            <a:ext cx="8581043" cy="6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12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342900" lvl="0" indent="-1714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 b="1"/>
            </a:lvl1pPr>
            <a:lvl2pPr marL="685800" lvl="1" indent="-1714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500" b="1"/>
            </a:lvl2pPr>
            <a:lvl3pPr marL="1028700" lvl="2" indent="-17145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350" b="1"/>
            </a:lvl3pPr>
            <a:lvl4pPr marL="1371600" lvl="3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4pPr>
            <a:lvl5pPr marL="1714500" lvl="4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5pPr>
            <a:lvl6pPr marL="2057400" lvl="5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6pPr>
            <a:lvl7pPr marL="2400300" lvl="6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7pPr>
            <a:lvl8pPr marL="2743200" lvl="7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8pPr>
            <a:lvl9pPr marL="3086100" lvl="8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279" name="Google Shape;279;p12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/>
            </a:lvl1pPr>
            <a:lvl2pPr marL="685800" lvl="1" indent="-2667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1500"/>
            </a:lvl2pPr>
            <a:lvl3pPr marL="1028700" lvl="2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350"/>
            </a:lvl3pPr>
            <a:lvl4pPr marL="1371600" lvl="3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200"/>
            </a:lvl4pPr>
            <a:lvl5pPr marL="1714500" lvl="4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200"/>
            </a:lvl5pPr>
            <a:lvl6pPr marL="2057400" lvl="5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00"/>
            </a:lvl6pPr>
            <a:lvl7pPr marL="2400300" lvl="6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00"/>
            </a:lvl7pPr>
            <a:lvl8pPr marL="2743200" lvl="7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00"/>
            </a:lvl8pPr>
            <a:lvl9pPr marL="3086100" lvl="8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00"/>
            </a:lvl9pPr>
          </a:lstStyle>
          <a:p>
            <a:endParaRPr/>
          </a:p>
        </p:txBody>
      </p:sp>
      <p:sp>
        <p:nvSpPr>
          <p:cNvPr id="280" name="Google Shape;280;p12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342900" lvl="0" indent="-1714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 b="1"/>
            </a:lvl1pPr>
            <a:lvl2pPr marL="685800" lvl="1" indent="-1714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500" b="1"/>
            </a:lvl2pPr>
            <a:lvl3pPr marL="1028700" lvl="2" indent="-17145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350" b="1"/>
            </a:lvl3pPr>
            <a:lvl4pPr marL="1371600" lvl="3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4pPr>
            <a:lvl5pPr marL="1714500" lvl="4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5pPr>
            <a:lvl6pPr marL="2057400" lvl="5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6pPr>
            <a:lvl7pPr marL="2400300" lvl="6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7pPr>
            <a:lvl8pPr marL="2743200" lvl="7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8pPr>
            <a:lvl9pPr marL="3086100" lvl="8" indent="-1714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281" name="Google Shape;281;p12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/>
            </a:lvl1pPr>
            <a:lvl2pPr marL="685800" lvl="1" indent="-2667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1500"/>
            </a:lvl2pPr>
            <a:lvl3pPr marL="1028700" lvl="2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350"/>
            </a:lvl3pPr>
            <a:lvl4pPr marL="1371600" lvl="3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200"/>
            </a:lvl4pPr>
            <a:lvl5pPr marL="1714500" lvl="4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200"/>
            </a:lvl5pPr>
            <a:lvl6pPr marL="2057400" lvl="5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00"/>
            </a:lvl6pPr>
            <a:lvl7pPr marL="2400300" lvl="6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00"/>
            </a:lvl7pPr>
            <a:lvl8pPr marL="2743200" lvl="7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00"/>
            </a:lvl8pPr>
            <a:lvl9pPr marL="3086100" lvl="8" indent="-24765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00"/>
            </a:lvl9pPr>
          </a:lstStyle>
          <a:p>
            <a:endParaRPr/>
          </a:p>
        </p:txBody>
      </p:sp>
      <p:sp>
        <p:nvSpPr>
          <p:cNvPr id="282" name="Google Shape;282;p1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3" name="Google Shape;283;p1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4" name="Google Shape;284;p1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9673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7655D1-7F37-664A-D747-E7FFAB6B4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360F8C6-8D81-FB39-3B5D-0D370EB06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274A5B7-189D-2B79-B588-39A132820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165207D-4C87-51DD-59FF-E21154B09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384D9CF-1DB9-913C-6D4F-ECF02AE1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5199346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Solo titolo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3"/>
          <p:cNvSpPr txBox="1">
            <a:spLocks noGrp="1"/>
          </p:cNvSpPr>
          <p:nvPr>
            <p:ph type="title"/>
          </p:nvPr>
        </p:nvSpPr>
        <p:spPr>
          <a:xfrm>
            <a:off x="288522" y="104375"/>
            <a:ext cx="8581043" cy="6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8" name="Google Shape;288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9" name="Google Shape;289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18130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o" type="blank">
  <p:cSld name="Vuoto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3" name="Google Shape;293;p1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6922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Contenuto con didascalia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5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15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2400"/>
            </a:lvl1pPr>
            <a:lvl2pPr marL="685800" lvl="1" indent="-3048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100"/>
            </a:lvl2pPr>
            <a:lvl3pPr marL="1028700" lvl="2" indent="-2857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1800"/>
            </a:lvl3pPr>
            <a:lvl4pPr marL="1371600" lvl="3" indent="-2667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1500"/>
            </a:lvl4pPr>
            <a:lvl5pPr marL="1714500" lvl="4" indent="-2667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1500"/>
            </a:lvl5pPr>
            <a:lvl6pPr marL="2057400" lvl="5" indent="-2667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500"/>
            </a:lvl6pPr>
            <a:lvl7pPr marL="2400300" lvl="6" indent="-2667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500"/>
            </a:lvl7pPr>
            <a:lvl8pPr marL="2743200" lvl="7" indent="-2667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500"/>
            </a:lvl8pPr>
            <a:lvl9pPr marL="3086100" lvl="8" indent="-2667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500"/>
            </a:lvl9pPr>
          </a:lstStyle>
          <a:p>
            <a:endParaRPr/>
          </a:p>
        </p:txBody>
      </p:sp>
      <p:sp>
        <p:nvSpPr>
          <p:cNvPr id="297" name="Google Shape;297;p15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050"/>
            </a:lvl1pPr>
            <a:lvl2pPr marL="685800" lvl="1" indent="-17145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900"/>
            </a:lvl2pPr>
            <a:lvl3pPr marL="1028700" lvl="2" indent="-17145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750"/>
            </a:lvl3pPr>
            <a:lvl4pPr marL="1371600" lvl="3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4pPr>
            <a:lvl5pPr marL="1714500" lvl="4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5pPr>
            <a:lvl6pPr marL="2057400" lvl="5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6pPr>
            <a:lvl7pPr marL="2400300" lvl="6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7pPr>
            <a:lvl8pPr marL="2743200" lvl="7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8pPr>
            <a:lvl9pPr marL="3086100" lvl="8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9pPr>
          </a:lstStyle>
          <a:p>
            <a:endParaRPr/>
          </a:p>
        </p:txBody>
      </p:sp>
      <p:sp>
        <p:nvSpPr>
          <p:cNvPr id="298" name="Google Shape;298;p1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9" name="Google Shape;299;p1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0" name="Google Shape;300;p1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39418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Immagine con didascalia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6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5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1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4" name="Google Shape;304;p16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050"/>
            </a:lvl1pPr>
            <a:lvl2pPr marL="685800" lvl="1" indent="-17145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900"/>
            </a:lvl2pPr>
            <a:lvl3pPr marL="1028700" lvl="2" indent="-17145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750"/>
            </a:lvl3pPr>
            <a:lvl4pPr marL="1371600" lvl="3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4pPr>
            <a:lvl5pPr marL="1714500" lvl="4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5pPr>
            <a:lvl6pPr marL="2057400" lvl="5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6pPr>
            <a:lvl7pPr marL="2400300" lvl="6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7pPr>
            <a:lvl8pPr marL="2743200" lvl="7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8pPr>
            <a:lvl9pPr marL="3086100" lvl="8" indent="-17145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75"/>
            </a:lvl9pPr>
          </a:lstStyle>
          <a:p>
            <a:endParaRPr/>
          </a:p>
        </p:txBody>
      </p:sp>
      <p:sp>
        <p:nvSpPr>
          <p:cNvPr id="305" name="Google Shape;305;p1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6" name="Google Shape;306;p1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7" name="Google Shape;307;p1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14786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Titolo e testo verticale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7"/>
          <p:cNvSpPr txBox="1">
            <a:spLocks noGrp="1"/>
          </p:cNvSpPr>
          <p:nvPr>
            <p:ph type="title"/>
          </p:nvPr>
        </p:nvSpPr>
        <p:spPr>
          <a:xfrm>
            <a:off x="288522" y="104375"/>
            <a:ext cx="8581043" cy="6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17"/>
          <p:cNvSpPr txBox="1">
            <a:spLocks noGrp="1"/>
          </p:cNvSpPr>
          <p:nvPr>
            <p:ph type="body" idx="1"/>
          </p:nvPr>
        </p:nvSpPr>
        <p:spPr>
          <a:xfrm rot="5400000">
            <a:off x="2831691" y="-1174340"/>
            <a:ext cx="3394472" cy="8143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685800" lvl="1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028700" lvl="2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371600" lvl="3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1714500" lvl="4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057400" lvl="5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400300" lvl="6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743200" lvl="7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086100" lvl="8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1" name="Google Shape;311;p1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2" name="Google Shape;312;p1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3" name="Google Shape;313;p1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1590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verticale e testo" type="vertTitleAndTx">
  <p:cSld name="Titolo verticale e testo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8"/>
          <p:cNvSpPr txBox="1">
            <a:spLocks noGrp="1"/>
          </p:cNvSpPr>
          <p:nvPr>
            <p:ph type="title"/>
          </p:nvPr>
        </p:nvSpPr>
        <p:spPr>
          <a:xfrm rot="5400000">
            <a:off x="5463778" y="1371600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8"/>
          <p:cNvSpPr txBox="1">
            <a:spLocks noGrp="1"/>
          </p:cNvSpPr>
          <p:nvPr>
            <p:ph type="body" idx="1"/>
          </p:nvPr>
        </p:nvSpPr>
        <p:spPr>
          <a:xfrm rot="5400000">
            <a:off x="1272779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685800" lvl="1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028700" lvl="2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371600" lvl="3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1714500" lvl="4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057400" lvl="5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400300" lvl="6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743200" lvl="7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086100" lvl="8" indent="-25717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7" name="Google Shape;317;p1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8" name="Google Shape;318;p1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9" name="Google Shape;319;p1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1781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D96F723-BCF0-98DE-1AA5-F41D50362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60827F2-B6C4-85A1-43E7-9A99A822E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3B29D9F-A3E5-DEC4-5939-E52502FC9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DA1DBD8-FB75-453B-543D-197BAB46D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EA4F621-89F5-5A10-7144-71420F7D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790658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D12C88-5460-66D0-8980-B7DD3592D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AF42CB-65C9-6DF3-6D54-58494C2E66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36F0F62-59D9-E7AD-7560-6E92EF7971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67C2F01-553B-FA40-FEF4-C49EB4D95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6394855-3FD9-DD85-E9B0-A0D9CC4A1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6FD0698-12AB-E43B-9C46-BF8FD40E5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098953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D330F6-3EFA-3BB4-FAA9-530180FB1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1FFE1DB-57C4-20B4-10F3-0A8F71764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9AF31F1-71D1-726E-144D-4D6D3F2A8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81D192A-ECD2-E32F-8D26-393C9FE5FA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4464484-4DEE-1D9B-30E3-A0D4604B5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15178D7-5ABF-D45F-D821-4319C422B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F31D9CD-979C-FB57-4168-B3A7CE451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287BA05-304C-61C2-0E70-021D5854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597709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289B256-CEEA-56DA-429C-8E925B4A3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FC61E6D-93FA-0F9E-FF4B-6EBEDDE7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B9BEABC-3AA6-35CF-B433-4FC41BC0D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F135296-29BF-7564-2708-4167949A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981896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E96DB44-335D-35CB-9E86-75F0DF660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8C56400-CDCD-8CC5-519C-4046030DD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F5569C9-6BE5-9DC0-EA08-DFCDD47C3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619675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37FC87-E537-6258-3451-8CE3BB43A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E0D89F9-44F7-EC57-8888-A68FE5065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9A22762-0B89-A60F-2ECA-8D7D054A61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263B499-475B-5ABD-C754-624845CDA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874F3B9-9207-6FD6-3A08-E4141269D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16D5858-DE54-7492-9E29-14FE384EC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61656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055526-3F72-7BF1-25D3-99204C6B3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07291D4-F47A-1E92-0836-C87AA97361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1D20F61-10DF-DA9C-7C41-887F6498F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5CE2A6A-9CAA-2ED4-ACBC-FB589AEBF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88E21E6-BAC6-E4BE-46DC-59B4D4E1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E4A392-286E-D321-8D39-66CB85D09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83501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CBD905D-9FCE-4012-035F-1EDADC9CD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256BE00-570E-8CA6-D214-4532F61C7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7081EC2-5B3E-FE4B-6BFA-D7BFCC2E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FF5248-364C-4964-967A-10913ED41067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025A814-F31A-FA5A-4491-195F7C5094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511ECFF-95EF-56C7-61EE-9D490F4321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1649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>
            <a:spLocks noGrp="1"/>
          </p:cNvSpPr>
          <p:nvPr>
            <p:ph type="title"/>
          </p:nvPr>
        </p:nvSpPr>
        <p:spPr>
          <a:xfrm>
            <a:off x="288522" y="104375"/>
            <a:ext cx="8581043" cy="6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5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143452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217798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2.jpe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9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microsoft.com/office/2007/relationships/media" Target="../media/media3.mp4"/><Relationship Id="rId7" Type="http://schemas.openxmlformats.org/officeDocument/2006/relationships/image" Target="../media/image30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3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hyperlink" Target="https://www.who.int/health-topics/hearing-los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microsoft.com/office/2007/relationships/hdphoto" Target="../media/hdphoto1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microsoft.com/office/2007/relationships/hdphoto" Target="../media/hdphoto1.wdp"/><Relationship Id="rId11" Type="http://schemas.openxmlformats.org/officeDocument/2006/relationships/image" Target="../media/image15.jpeg"/><Relationship Id="rId5" Type="http://schemas.openxmlformats.org/officeDocument/2006/relationships/image" Target="../media/image9.png"/><Relationship Id="rId10" Type="http://schemas.openxmlformats.org/officeDocument/2006/relationships/image" Target="../media/image14.jpeg"/><Relationship Id="rId4" Type="http://schemas.openxmlformats.org/officeDocument/2006/relationships/image" Target="../media/image8.png"/><Relationship Id="rId9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p29"/>
          <p:cNvPicPr preferRelativeResize="0"/>
          <p:nvPr/>
        </p:nvPicPr>
        <p:blipFill rotWithShape="1">
          <a:blip r:embed="rId3">
            <a:alphaModFix/>
          </a:blip>
          <a:srcRect t="17600" b="14681"/>
          <a:stretch/>
        </p:blipFill>
        <p:spPr>
          <a:xfrm>
            <a:off x="0" y="0"/>
            <a:ext cx="9144000" cy="3112294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29"/>
          <p:cNvSpPr txBox="1">
            <a:spLocks noGrp="1"/>
          </p:cNvSpPr>
          <p:nvPr>
            <p:ph type="ctrTitle" idx="4294967295"/>
          </p:nvPr>
        </p:nvSpPr>
        <p:spPr>
          <a:xfrm>
            <a:off x="0" y="3113088"/>
            <a:ext cx="7772400" cy="72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it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Titolo presentazione</a:t>
            </a:r>
            <a:br>
              <a:rPr lang="it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it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sottotitolo</a:t>
            </a:r>
            <a:endParaRPr sz="2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29"/>
          <p:cNvSpPr txBox="1">
            <a:spLocks noGrp="1"/>
          </p:cNvSpPr>
          <p:nvPr>
            <p:ph type="subTitle" idx="4294967295"/>
          </p:nvPr>
        </p:nvSpPr>
        <p:spPr>
          <a:xfrm>
            <a:off x="0" y="3838575"/>
            <a:ext cx="7772400" cy="100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"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Milano, XX mese 20XX</a:t>
            </a:r>
            <a:endParaRPr sz="2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2" name="Google Shape;502;p29" descr="Y:\IMMAGINE _COORDINATA_2014\LOGO_UFFICIALE\01_Polimi_centrato\eps\01_Polimi_centrato_COL_negativ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71900" y="1497490"/>
            <a:ext cx="1600200" cy="1179839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29"/>
          <p:cNvSpPr/>
          <p:nvPr/>
        </p:nvSpPr>
        <p:spPr>
          <a:xfrm>
            <a:off x="9525" y="2862262"/>
            <a:ext cx="9144000" cy="2269500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04" name="Google Shape;504;p29"/>
          <p:cNvGrpSpPr/>
          <p:nvPr/>
        </p:nvGrpSpPr>
        <p:grpSpPr>
          <a:xfrm>
            <a:off x="9483" y="2862279"/>
            <a:ext cx="9036484" cy="135047"/>
            <a:chOff x="1218340" y="275867"/>
            <a:chExt cx="17715122" cy="567900"/>
          </a:xfrm>
        </p:grpSpPr>
        <p:cxnSp>
          <p:nvCxnSpPr>
            <p:cNvPr id="505" name="Google Shape;505;p29"/>
            <p:cNvCxnSpPr/>
            <p:nvPr/>
          </p:nvCxnSpPr>
          <p:spPr>
            <a:xfrm>
              <a:off x="121834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6" name="Google Shape;506;p29"/>
            <p:cNvCxnSpPr/>
            <p:nvPr/>
          </p:nvCxnSpPr>
          <p:spPr>
            <a:xfrm>
              <a:off x="136720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7" name="Google Shape;507;p29"/>
            <p:cNvCxnSpPr/>
            <p:nvPr/>
          </p:nvCxnSpPr>
          <p:spPr>
            <a:xfrm>
              <a:off x="151607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8" name="Google Shape;508;p29"/>
            <p:cNvCxnSpPr/>
            <p:nvPr/>
          </p:nvCxnSpPr>
          <p:spPr>
            <a:xfrm>
              <a:off x="166494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9" name="Google Shape;509;p29"/>
            <p:cNvCxnSpPr/>
            <p:nvPr/>
          </p:nvCxnSpPr>
          <p:spPr>
            <a:xfrm>
              <a:off x="181380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0" name="Google Shape;510;p29"/>
            <p:cNvCxnSpPr/>
            <p:nvPr/>
          </p:nvCxnSpPr>
          <p:spPr>
            <a:xfrm>
              <a:off x="196267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1" name="Google Shape;511;p29"/>
            <p:cNvCxnSpPr/>
            <p:nvPr/>
          </p:nvCxnSpPr>
          <p:spPr>
            <a:xfrm>
              <a:off x="211154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2" name="Google Shape;512;p29"/>
            <p:cNvCxnSpPr/>
            <p:nvPr/>
          </p:nvCxnSpPr>
          <p:spPr>
            <a:xfrm>
              <a:off x="226040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3" name="Google Shape;513;p29"/>
            <p:cNvCxnSpPr/>
            <p:nvPr/>
          </p:nvCxnSpPr>
          <p:spPr>
            <a:xfrm>
              <a:off x="240927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4" name="Google Shape;514;p29"/>
            <p:cNvCxnSpPr/>
            <p:nvPr/>
          </p:nvCxnSpPr>
          <p:spPr>
            <a:xfrm>
              <a:off x="255814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5" name="Google Shape;515;p29"/>
            <p:cNvCxnSpPr/>
            <p:nvPr/>
          </p:nvCxnSpPr>
          <p:spPr>
            <a:xfrm>
              <a:off x="270701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6" name="Google Shape;516;p29"/>
            <p:cNvCxnSpPr/>
            <p:nvPr/>
          </p:nvCxnSpPr>
          <p:spPr>
            <a:xfrm>
              <a:off x="285587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7" name="Google Shape;517;p29"/>
            <p:cNvCxnSpPr/>
            <p:nvPr/>
          </p:nvCxnSpPr>
          <p:spPr>
            <a:xfrm>
              <a:off x="300474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8" name="Google Shape;518;p29"/>
            <p:cNvCxnSpPr/>
            <p:nvPr/>
          </p:nvCxnSpPr>
          <p:spPr>
            <a:xfrm>
              <a:off x="315361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9" name="Google Shape;519;p29"/>
            <p:cNvCxnSpPr/>
            <p:nvPr/>
          </p:nvCxnSpPr>
          <p:spPr>
            <a:xfrm>
              <a:off x="330247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0" name="Google Shape;520;p29"/>
            <p:cNvCxnSpPr/>
            <p:nvPr/>
          </p:nvCxnSpPr>
          <p:spPr>
            <a:xfrm>
              <a:off x="345134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1" name="Google Shape;521;p29"/>
            <p:cNvCxnSpPr/>
            <p:nvPr/>
          </p:nvCxnSpPr>
          <p:spPr>
            <a:xfrm>
              <a:off x="360021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2" name="Google Shape;522;p29"/>
            <p:cNvCxnSpPr/>
            <p:nvPr/>
          </p:nvCxnSpPr>
          <p:spPr>
            <a:xfrm>
              <a:off x="374907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3" name="Google Shape;523;p29"/>
            <p:cNvCxnSpPr/>
            <p:nvPr/>
          </p:nvCxnSpPr>
          <p:spPr>
            <a:xfrm>
              <a:off x="389794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4" name="Google Shape;524;p29"/>
            <p:cNvCxnSpPr/>
            <p:nvPr/>
          </p:nvCxnSpPr>
          <p:spPr>
            <a:xfrm>
              <a:off x="404681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5" name="Google Shape;525;p29"/>
            <p:cNvCxnSpPr/>
            <p:nvPr/>
          </p:nvCxnSpPr>
          <p:spPr>
            <a:xfrm>
              <a:off x="419568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6" name="Google Shape;526;p29"/>
            <p:cNvCxnSpPr/>
            <p:nvPr/>
          </p:nvCxnSpPr>
          <p:spPr>
            <a:xfrm>
              <a:off x="434454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7" name="Google Shape;527;p29"/>
            <p:cNvCxnSpPr/>
            <p:nvPr/>
          </p:nvCxnSpPr>
          <p:spPr>
            <a:xfrm>
              <a:off x="449341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8" name="Google Shape;528;p29"/>
            <p:cNvCxnSpPr/>
            <p:nvPr/>
          </p:nvCxnSpPr>
          <p:spPr>
            <a:xfrm>
              <a:off x="464228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9" name="Google Shape;529;p29"/>
            <p:cNvCxnSpPr/>
            <p:nvPr/>
          </p:nvCxnSpPr>
          <p:spPr>
            <a:xfrm>
              <a:off x="479114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0" name="Google Shape;530;p29"/>
            <p:cNvCxnSpPr/>
            <p:nvPr/>
          </p:nvCxnSpPr>
          <p:spPr>
            <a:xfrm>
              <a:off x="494001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1" name="Google Shape;531;p29"/>
            <p:cNvCxnSpPr/>
            <p:nvPr/>
          </p:nvCxnSpPr>
          <p:spPr>
            <a:xfrm>
              <a:off x="508888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2" name="Google Shape;532;p29"/>
            <p:cNvCxnSpPr/>
            <p:nvPr/>
          </p:nvCxnSpPr>
          <p:spPr>
            <a:xfrm>
              <a:off x="523774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3" name="Google Shape;533;p29"/>
            <p:cNvCxnSpPr/>
            <p:nvPr/>
          </p:nvCxnSpPr>
          <p:spPr>
            <a:xfrm>
              <a:off x="538661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4" name="Google Shape;534;p29"/>
            <p:cNvCxnSpPr/>
            <p:nvPr/>
          </p:nvCxnSpPr>
          <p:spPr>
            <a:xfrm>
              <a:off x="553548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5" name="Google Shape;535;p29"/>
            <p:cNvCxnSpPr/>
            <p:nvPr/>
          </p:nvCxnSpPr>
          <p:spPr>
            <a:xfrm>
              <a:off x="568435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6" name="Google Shape;536;p29"/>
            <p:cNvCxnSpPr/>
            <p:nvPr/>
          </p:nvCxnSpPr>
          <p:spPr>
            <a:xfrm>
              <a:off x="583321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7" name="Google Shape;537;p29"/>
            <p:cNvCxnSpPr/>
            <p:nvPr/>
          </p:nvCxnSpPr>
          <p:spPr>
            <a:xfrm>
              <a:off x="598208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8" name="Google Shape;538;p29"/>
            <p:cNvCxnSpPr/>
            <p:nvPr/>
          </p:nvCxnSpPr>
          <p:spPr>
            <a:xfrm>
              <a:off x="613095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9" name="Google Shape;539;p29"/>
            <p:cNvCxnSpPr/>
            <p:nvPr/>
          </p:nvCxnSpPr>
          <p:spPr>
            <a:xfrm>
              <a:off x="627981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0" name="Google Shape;540;p29"/>
            <p:cNvCxnSpPr/>
            <p:nvPr/>
          </p:nvCxnSpPr>
          <p:spPr>
            <a:xfrm>
              <a:off x="642868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1" name="Google Shape;541;p29"/>
            <p:cNvCxnSpPr/>
            <p:nvPr/>
          </p:nvCxnSpPr>
          <p:spPr>
            <a:xfrm>
              <a:off x="657755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2" name="Google Shape;542;p29"/>
            <p:cNvCxnSpPr/>
            <p:nvPr/>
          </p:nvCxnSpPr>
          <p:spPr>
            <a:xfrm>
              <a:off x="672641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3" name="Google Shape;543;p29"/>
            <p:cNvCxnSpPr/>
            <p:nvPr/>
          </p:nvCxnSpPr>
          <p:spPr>
            <a:xfrm>
              <a:off x="687528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4" name="Google Shape;544;p29"/>
            <p:cNvCxnSpPr/>
            <p:nvPr/>
          </p:nvCxnSpPr>
          <p:spPr>
            <a:xfrm>
              <a:off x="702415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5" name="Google Shape;545;p29"/>
            <p:cNvCxnSpPr/>
            <p:nvPr/>
          </p:nvCxnSpPr>
          <p:spPr>
            <a:xfrm>
              <a:off x="717302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6" name="Google Shape;546;p29"/>
            <p:cNvCxnSpPr/>
            <p:nvPr/>
          </p:nvCxnSpPr>
          <p:spPr>
            <a:xfrm>
              <a:off x="732188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7" name="Google Shape;547;p29"/>
            <p:cNvCxnSpPr/>
            <p:nvPr/>
          </p:nvCxnSpPr>
          <p:spPr>
            <a:xfrm>
              <a:off x="747075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8" name="Google Shape;548;p29"/>
            <p:cNvCxnSpPr/>
            <p:nvPr/>
          </p:nvCxnSpPr>
          <p:spPr>
            <a:xfrm>
              <a:off x="761962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9" name="Google Shape;549;p29"/>
            <p:cNvCxnSpPr/>
            <p:nvPr/>
          </p:nvCxnSpPr>
          <p:spPr>
            <a:xfrm>
              <a:off x="776848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0" name="Google Shape;550;p29"/>
            <p:cNvCxnSpPr/>
            <p:nvPr/>
          </p:nvCxnSpPr>
          <p:spPr>
            <a:xfrm>
              <a:off x="791735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1" name="Google Shape;551;p29"/>
            <p:cNvCxnSpPr/>
            <p:nvPr/>
          </p:nvCxnSpPr>
          <p:spPr>
            <a:xfrm>
              <a:off x="806622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2" name="Google Shape;552;p29"/>
            <p:cNvCxnSpPr/>
            <p:nvPr/>
          </p:nvCxnSpPr>
          <p:spPr>
            <a:xfrm>
              <a:off x="821508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3" name="Google Shape;553;p29"/>
            <p:cNvCxnSpPr/>
            <p:nvPr/>
          </p:nvCxnSpPr>
          <p:spPr>
            <a:xfrm>
              <a:off x="836395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4" name="Google Shape;554;p29"/>
            <p:cNvCxnSpPr/>
            <p:nvPr/>
          </p:nvCxnSpPr>
          <p:spPr>
            <a:xfrm>
              <a:off x="851282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5" name="Google Shape;555;p29"/>
            <p:cNvCxnSpPr/>
            <p:nvPr/>
          </p:nvCxnSpPr>
          <p:spPr>
            <a:xfrm>
              <a:off x="866169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6" name="Google Shape;556;p29"/>
            <p:cNvCxnSpPr/>
            <p:nvPr/>
          </p:nvCxnSpPr>
          <p:spPr>
            <a:xfrm>
              <a:off x="881055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7" name="Google Shape;557;p29"/>
            <p:cNvCxnSpPr/>
            <p:nvPr/>
          </p:nvCxnSpPr>
          <p:spPr>
            <a:xfrm>
              <a:off x="895942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8" name="Google Shape;558;p29"/>
            <p:cNvCxnSpPr/>
            <p:nvPr/>
          </p:nvCxnSpPr>
          <p:spPr>
            <a:xfrm>
              <a:off x="910829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9" name="Google Shape;559;p29"/>
            <p:cNvCxnSpPr/>
            <p:nvPr/>
          </p:nvCxnSpPr>
          <p:spPr>
            <a:xfrm>
              <a:off x="925715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0" name="Google Shape;560;p29"/>
            <p:cNvCxnSpPr/>
            <p:nvPr/>
          </p:nvCxnSpPr>
          <p:spPr>
            <a:xfrm>
              <a:off x="940602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1" name="Google Shape;561;p29"/>
            <p:cNvCxnSpPr/>
            <p:nvPr/>
          </p:nvCxnSpPr>
          <p:spPr>
            <a:xfrm>
              <a:off x="955489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2" name="Google Shape;562;p29"/>
            <p:cNvCxnSpPr/>
            <p:nvPr/>
          </p:nvCxnSpPr>
          <p:spPr>
            <a:xfrm>
              <a:off x="970375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3" name="Google Shape;563;p29"/>
            <p:cNvCxnSpPr/>
            <p:nvPr/>
          </p:nvCxnSpPr>
          <p:spPr>
            <a:xfrm>
              <a:off x="985262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4" name="Google Shape;564;p29"/>
            <p:cNvCxnSpPr/>
            <p:nvPr/>
          </p:nvCxnSpPr>
          <p:spPr>
            <a:xfrm>
              <a:off x="1000149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5" name="Google Shape;565;p29"/>
            <p:cNvCxnSpPr/>
            <p:nvPr/>
          </p:nvCxnSpPr>
          <p:spPr>
            <a:xfrm>
              <a:off x="1015036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6" name="Google Shape;566;p29"/>
            <p:cNvCxnSpPr/>
            <p:nvPr/>
          </p:nvCxnSpPr>
          <p:spPr>
            <a:xfrm>
              <a:off x="1029922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7" name="Google Shape;567;p29"/>
            <p:cNvCxnSpPr/>
            <p:nvPr/>
          </p:nvCxnSpPr>
          <p:spPr>
            <a:xfrm>
              <a:off x="1044809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8" name="Google Shape;568;p29"/>
            <p:cNvCxnSpPr/>
            <p:nvPr/>
          </p:nvCxnSpPr>
          <p:spPr>
            <a:xfrm>
              <a:off x="1059696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9" name="Google Shape;569;p29"/>
            <p:cNvCxnSpPr/>
            <p:nvPr/>
          </p:nvCxnSpPr>
          <p:spPr>
            <a:xfrm>
              <a:off x="1074582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0" name="Google Shape;570;p29"/>
            <p:cNvCxnSpPr/>
            <p:nvPr/>
          </p:nvCxnSpPr>
          <p:spPr>
            <a:xfrm>
              <a:off x="1089469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1" name="Google Shape;571;p29"/>
            <p:cNvCxnSpPr/>
            <p:nvPr/>
          </p:nvCxnSpPr>
          <p:spPr>
            <a:xfrm>
              <a:off x="1104356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2" name="Google Shape;572;p29"/>
            <p:cNvCxnSpPr/>
            <p:nvPr/>
          </p:nvCxnSpPr>
          <p:spPr>
            <a:xfrm>
              <a:off x="1119242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3" name="Google Shape;573;p29"/>
            <p:cNvCxnSpPr/>
            <p:nvPr/>
          </p:nvCxnSpPr>
          <p:spPr>
            <a:xfrm>
              <a:off x="1134129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4" name="Google Shape;574;p29"/>
            <p:cNvCxnSpPr/>
            <p:nvPr/>
          </p:nvCxnSpPr>
          <p:spPr>
            <a:xfrm>
              <a:off x="1149016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5" name="Google Shape;575;p29"/>
            <p:cNvCxnSpPr/>
            <p:nvPr/>
          </p:nvCxnSpPr>
          <p:spPr>
            <a:xfrm>
              <a:off x="1163903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6" name="Google Shape;576;p29"/>
            <p:cNvCxnSpPr/>
            <p:nvPr/>
          </p:nvCxnSpPr>
          <p:spPr>
            <a:xfrm>
              <a:off x="1178789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7" name="Google Shape;577;p29"/>
            <p:cNvCxnSpPr/>
            <p:nvPr/>
          </p:nvCxnSpPr>
          <p:spPr>
            <a:xfrm>
              <a:off x="1193676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8" name="Google Shape;578;p29"/>
            <p:cNvCxnSpPr/>
            <p:nvPr/>
          </p:nvCxnSpPr>
          <p:spPr>
            <a:xfrm>
              <a:off x="1208563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9" name="Google Shape;579;p29"/>
            <p:cNvCxnSpPr/>
            <p:nvPr/>
          </p:nvCxnSpPr>
          <p:spPr>
            <a:xfrm>
              <a:off x="1223449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0" name="Google Shape;580;p29"/>
            <p:cNvCxnSpPr/>
            <p:nvPr/>
          </p:nvCxnSpPr>
          <p:spPr>
            <a:xfrm>
              <a:off x="1238336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1" name="Google Shape;581;p29"/>
            <p:cNvCxnSpPr/>
            <p:nvPr/>
          </p:nvCxnSpPr>
          <p:spPr>
            <a:xfrm>
              <a:off x="1253223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2" name="Google Shape;582;p29"/>
            <p:cNvCxnSpPr/>
            <p:nvPr/>
          </p:nvCxnSpPr>
          <p:spPr>
            <a:xfrm>
              <a:off x="1268109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3" name="Google Shape;583;p29"/>
            <p:cNvCxnSpPr/>
            <p:nvPr/>
          </p:nvCxnSpPr>
          <p:spPr>
            <a:xfrm>
              <a:off x="1282996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4" name="Google Shape;584;p29"/>
            <p:cNvCxnSpPr/>
            <p:nvPr/>
          </p:nvCxnSpPr>
          <p:spPr>
            <a:xfrm>
              <a:off x="1297883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5" name="Google Shape;585;p29"/>
            <p:cNvCxnSpPr/>
            <p:nvPr/>
          </p:nvCxnSpPr>
          <p:spPr>
            <a:xfrm>
              <a:off x="1312770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6" name="Google Shape;586;p29"/>
            <p:cNvCxnSpPr/>
            <p:nvPr/>
          </p:nvCxnSpPr>
          <p:spPr>
            <a:xfrm>
              <a:off x="1327656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7" name="Google Shape;587;p29"/>
            <p:cNvCxnSpPr/>
            <p:nvPr/>
          </p:nvCxnSpPr>
          <p:spPr>
            <a:xfrm>
              <a:off x="1342543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8" name="Google Shape;588;p29"/>
            <p:cNvCxnSpPr/>
            <p:nvPr/>
          </p:nvCxnSpPr>
          <p:spPr>
            <a:xfrm>
              <a:off x="1357430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9" name="Google Shape;589;p29"/>
            <p:cNvCxnSpPr/>
            <p:nvPr/>
          </p:nvCxnSpPr>
          <p:spPr>
            <a:xfrm>
              <a:off x="1372316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0" name="Google Shape;590;p29"/>
            <p:cNvCxnSpPr/>
            <p:nvPr/>
          </p:nvCxnSpPr>
          <p:spPr>
            <a:xfrm>
              <a:off x="1387203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1" name="Google Shape;591;p29"/>
            <p:cNvCxnSpPr/>
            <p:nvPr/>
          </p:nvCxnSpPr>
          <p:spPr>
            <a:xfrm>
              <a:off x="1402090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2" name="Google Shape;592;p29"/>
            <p:cNvCxnSpPr/>
            <p:nvPr/>
          </p:nvCxnSpPr>
          <p:spPr>
            <a:xfrm>
              <a:off x="1416976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3" name="Google Shape;593;p29"/>
            <p:cNvCxnSpPr/>
            <p:nvPr/>
          </p:nvCxnSpPr>
          <p:spPr>
            <a:xfrm>
              <a:off x="1431863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4" name="Google Shape;594;p29"/>
            <p:cNvCxnSpPr/>
            <p:nvPr/>
          </p:nvCxnSpPr>
          <p:spPr>
            <a:xfrm>
              <a:off x="1446750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5" name="Google Shape;595;p29"/>
            <p:cNvCxnSpPr/>
            <p:nvPr/>
          </p:nvCxnSpPr>
          <p:spPr>
            <a:xfrm>
              <a:off x="1461637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6" name="Google Shape;596;p29"/>
            <p:cNvCxnSpPr/>
            <p:nvPr/>
          </p:nvCxnSpPr>
          <p:spPr>
            <a:xfrm>
              <a:off x="1476523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7" name="Google Shape;597;p29"/>
            <p:cNvCxnSpPr/>
            <p:nvPr/>
          </p:nvCxnSpPr>
          <p:spPr>
            <a:xfrm>
              <a:off x="1491410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8" name="Google Shape;598;p29"/>
            <p:cNvCxnSpPr/>
            <p:nvPr/>
          </p:nvCxnSpPr>
          <p:spPr>
            <a:xfrm>
              <a:off x="1506297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9" name="Google Shape;599;p29"/>
            <p:cNvCxnSpPr/>
            <p:nvPr/>
          </p:nvCxnSpPr>
          <p:spPr>
            <a:xfrm>
              <a:off x="1521183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0" name="Google Shape;600;p29"/>
            <p:cNvCxnSpPr/>
            <p:nvPr/>
          </p:nvCxnSpPr>
          <p:spPr>
            <a:xfrm>
              <a:off x="1536070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1" name="Google Shape;601;p29"/>
            <p:cNvCxnSpPr/>
            <p:nvPr/>
          </p:nvCxnSpPr>
          <p:spPr>
            <a:xfrm>
              <a:off x="1550957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2" name="Google Shape;602;p29"/>
            <p:cNvCxnSpPr/>
            <p:nvPr/>
          </p:nvCxnSpPr>
          <p:spPr>
            <a:xfrm>
              <a:off x="1565843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3" name="Google Shape;603;p29"/>
            <p:cNvCxnSpPr/>
            <p:nvPr/>
          </p:nvCxnSpPr>
          <p:spPr>
            <a:xfrm>
              <a:off x="1580730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4" name="Google Shape;604;p29"/>
            <p:cNvCxnSpPr/>
            <p:nvPr/>
          </p:nvCxnSpPr>
          <p:spPr>
            <a:xfrm>
              <a:off x="1595617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5" name="Google Shape;605;p29"/>
            <p:cNvCxnSpPr/>
            <p:nvPr/>
          </p:nvCxnSpPr>
          <p:spPr>
            <a:xfrm>
              <a:off x="1610504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6" name="Google Shape;606;p29"/>
            <p:cNvCxnSpPr/>
            <p:nvPr/>
          </p:nvCxnSpPr>
          <p:spPr>
            <a:xfrm>
              <a:off x="1625390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7" name="Google Shape;607;p29"/>
            <p:cNvCxnSpPr/>
            <p:nvPr/>
          </p:nvCxnSpPr>
          <p:spPr>
            <a:xfrm>
              <a:off x="1640277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8" name="Google Shape;608;p29"/>
            <p:cNvCxnSpPr/>
            <p:nvPr/>
          </p:nvCxnSpPr>
          <p:spPr>
            <a:xfrm>
              <a:off x="1655164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9" name="Google Shape;609;p29"/>
            <p:cNvCxnSpPr/>
            <p:nvPr/>
          </p:nvCxnSpPr>
          <p:spPr>
            <a:xfrm>
              <a:off x="1670050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0" name="Google Shape;610;p29"/>
            <p:cNvCxnSpPr/>
            <p:nvPr/>
          </p:nvCxnSpPr>
          <p:spPr>
            <a:xfrm>
              <a:off x="1684937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1" name="Google Shape;611;p29"/>
            <p:cNvCxnSpPr/>
            <p:nvPr/>
          </p:nvCxnSpPr>
          <p:spPr>
            <a:xfrm>
              <a:off x="1699824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2" name="Google Shape;612;p29"/>
            <p:cNvCxnSpPr/>
            <p:nvPr/>
          </p:nvCxnSpPr>
          <p:spPr>
            <a:xfrm>
              <a:off x="1714710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3" name="Google Shape;613;p29"/>
            <p:cNvCxnSpPr/>
            <p:nvPr/>
          </p:nvCxnSpPr>
          <p:spPr>
            <a:xfrm>
              <a:off x="1729597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4" name="Google Shape;614;p29"/>
            <p:cNvCxnSpPr/>
            <p:nvPr/>
          </p:nvCxnSpPr>
          <p:spPr>
            <a:xfrm>
              <a:off x="1744484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5" name="Google Shape;615;p29"/>
            <p:cNvCxnSpPr/>
            <p:nvPr/>
          </p:nvCxnSpPr>
          <p:spPr>
            <a:xfrm>
              <a:off x="1759370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6" name="Google Shape;616;p29"/>
            <p:cNvCxnSpPr/>
            <p:nvPr/>
          </p:nvCxnSpPr>
          <p:spPr>
            <a:xfrm>
              <a:off x="1774257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7" name="Google Shape;617;p29"/>
            <p:cNvCxnSpPr/>
            <p:nvPr/>
          </p:nvCxnSpPr>
          <p:spPr>
            <a:xfrm>
              <a:off x="1789144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8" name="Google Shape;618;p29"/>
            <p:cNvCxnSpPr/>
            <p:nvPr/>
          </p:nvCxnSpPr>
          <p:spPr>
            <a:xfrm>
              <a:off x="1804031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9" name="Google Shape;619;p29"/>
            <p:cNvCxnSpPr/>
            <p:nvPr/>
          </p:nvCxnSpPr>
          <p:spPr>
            <a:xfrm>
              <a:off x="1818917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0" name="Google Shape;620;p29"/>
            <p:cNvCxnSpPr/>
            <p:nvPr/>
          </p:nvCxnSpPr>
          <p:spPr>
            <a:xfrm>
              <a:off x="1833804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1" name="Google Shape;621;p29"/>
            <p:cNvCxnSpPr/>
            <p:nvPr/>
          </p:nvCxnSpPr>
          <p:spPr>
            <a:xfrm>
              <a:off x="1848691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2" name="Google Shape;622;p29"/>
            <p:cNvCxnSpPr/>
            <p:nvPr/>
          </p:nvCxnSpPr>
          <p:spPr>
            <a:xfrm>
              <a:off x="1863578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3" name="Google Shape;623;p29"/>
            <p:cNvCxnSpPr/>
            <p:nvPr/>
          </p:nvCxnSpPr>
          <p:spPr>
            <a:xfrm>
              <a:off x="1878464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4" name="Google Shape;624;p29"/>
            <p:cNvCxnSpPr/>
            <p:nvPr/>
          </p:nvCxnSpPr>
          <p:spPr>
            <a:xfrm>
              <a:off x="1893346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25" name="Google Shape;625;p29"/>
          <p:cNvSpPr txBox="1"/>
          <p:nvPr/>
        </p:nvSpPr>
        <p:spPr>
          <a:xfrm>
            <a:off x="352957" y="3182663"/>
            <a:ext cx="8425500" cy="829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90"/>
              <a:buFont typeface="Arial"/>
              <a:buNone/>
            </a:pPr>
            <a:r>
              <a:rPr lang="en-US" sz="22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HANDY: a wireless sensorized glove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90"/>
              <a:buFont typeface="Arial"/>
              <a:buNone/>
            </a:pPr>
            <a:r>
              <a:rPr lang="en-US" sz="22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ASL fingerspelling gesture recognition</a:t>
            </a:r>
            <a:endParaRPr lang="en-US" sz="2200" b="1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6" name="Google Shape;626;p29"/>
          <p:cNvSpPr txBox="1"/>
          <p:nvPr/>
        </p:nvSpPr>
        <p:spPr>
          <a:xfrm>
            <a:off x="475653" y="4201725"/>
            <a:ext cx="13365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" sz="1100" i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Ilaria Crupi</a:t>
            </a:r>
            <a:endParaRPr sz="1100" i="1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" sz="1100" i="1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Arianna De Vecchi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-IT" sz="1100" i="1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Diana Nigrisoli</a:t>
            </a:r>
            <a:endParaRPr sz="1100" i="1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7" name="Google Shape;627;p29"/>
          <p:cNvSpPr txBox="1"/>
          <p:nvPr/>
        </p:nvSpPr>
        <p:spPr>
          <a:xfrm>
            <a:off x="6843818" y="4201725"/>
            <a:ext cx="1779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" sz="1100" i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Professor: Pietro Cerveri</a:t>
            </a:r>
            <a:endParaRPr sz="1100" i="1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" sz="1100" i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Tutor: </a:t>
            </a:r>
            <a:r>
              <a:rPr lang="it-IT" sz="1100" i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Matteo Rossi</a:t>
            </a:r>
            <a:endParaRPr sz="1100" i="1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endParaRPr sz="1100" i="1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8" name="Google Shape;628;p29"/>
          <p:cNvSpPr txBox="1"/>
          <p:nvPr/>
        </p:nvSpPr>
        <p:spPr>
          <a:xfrm>
            <a:off x="3682200" y="4650300"/>
            <a:ext cx="17796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" sz="1100" i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July, 26th 2023</a:t>
            </a:r>
            <a:endParaRPr sz="1100" i="1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endParaRPr sz="1100" i="1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6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E3FFB660-DB41-DA69-69F3-7E8B6694CFEE}"/>
              </a:ext>
            </a:extLst>
          </p:cNvPr>
          <p:cNvSpPr/>
          <p:nvPr/>
        </p:nvSpPr>
        <p:spPr>
          <a:xfrm>
            <a:off x="-428186" y="170656"/>
            <a:ext cx="9206282" cy="513044"/>
          </a:xfrm>
          <a:prstGeom prst="roundRect">
            <a:avLst/>
          </a:prstGeom>
          <a:solidFill>
            <a:srgbClr val="6C90F4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3" name="Rectangle: Rounded Corners 5">
            <a:extLst>
              <a:ext uri="{FF2B5EF4-FFF2-40B4-BE49-F238E27FC236}">
                <a16:creationId xmlns:a16="http://schemas.microsoft.com/office/drawing/2014/main" id="{1367108B-8EBB-7C9C-368B-9E239598B2BE}"/>
              </a:ext>
            </a:extLst>
          </p:cNvPr>
          <p:cNvSpPr/>
          <p:nvPr/>
        </p:nvSpPr>
        <p:spPr>
          <a:xfrm>
            <a:off x="-6619582" y="1288360"/>
            <a:ext cx="6809976" cy="513044"/>
          </a:xfrm>
          <a:prstGeom prst="roundRect">
            <a:avLst/>
          </a:prstGeom>
          <a:solidFill>
            <a:srgbClr val="2F62F1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ACB95574-AE47-A067-73B7-196111FA7A49}"/>
              </a:ext>
            </a:extLst>
          </p:cNvPr>
          <p:cNvSpPr/>
          <p:nvPr/>
        </p:nvSpPr>
        <p:spPr>
          <a:xfrm>
            <a:off x="-6627674" y="1937162"/>
            <a:ext cx="6809976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3C36A88F-B513-2A9B-F0D7-1BE1A1A21141}"/>
              </a:ext>
            </a:extLst>
          </p:cNvPr>
          <p:cNvSpPr/>
          <p:nvPr/>
        </p:nvSpPr>
        <p:spPr>
          <a:xfrm>
            <a:off x="-6627674" y="2571750"/>
            <a:ext cx="6809976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A4113A47-20C2-9415-62A0-49C8B40986E7}"/>
              </a:ext>
            </a:extLst>
          </p:cNvPr>
          <p:cNvSpPr txBox="1"/>
          <p:nvPr/>
        </p:nvSpPr>
        <p:spPr>
          <a:xfrm>
            <a:off x="822114" y="201145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Hardware 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A45DCDA9-527F-B686-0D04-869E16AF8512}"/>
              </a:ext>
            </a:extLst>
          </p:cNvPr>
          <p:cNvSpPr txBox="1"/>
          <p:nvPr/>
        </p:nvSpPr>
        <p:spPr>
          <a:xfrm>
            <a:off x="-5288268" y="1319354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Firmware 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FEC49B9-377C-773A-66B5-420820A756B2}"/>
              </a:ext>
            </a:extLst>
          </p:cNvPr>
          <p:cNvSpPr txBox="1"/>
          <p:nvPr/>
        </p:nvSpPr>
        <p:spPr>
          <a:xfrm>
            <a:off x="-5288268" y="1954828"/>
            <a:ext cx="4003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A1E1340E-954A-B639-1BBD-D9C955A9B81B}"/>
              </a:ext>
            </a:extLst>
          </p:cNvPr>
          <p:cNvSpPr txBox="1"/>
          <p:nvPr/>
        </p:nvSpPr>
        <p:spPr>
          <a:xfrm>
            <a:off x="-5288268" y="2597439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63094FA3-C8AB-31F4-83E7-B967DAC725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21"/>
          <a:stretch/>
        </p:blipFill>
        <p:spPr>
          <a:xfrm>
            <a:off x="5262540" y="1695600"/>
            <a:ext cx="3053076" cy="2727009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D4ABE430-92B9-E79B-F2E2-1F611D0EC8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254"/>
          <a:stretch/>
        </p:blipFill>
        <p:spPr>
          <a:xfrm rot="5400000">
            <a:off x="1030026" y="1498087"/>
            <a:ext cx="2727008" cy="3122035"/>
          </a:xfrm>
          <a:prstGeom prst="rect">
            <a:avLst/>
          </a:prstGeom>
        </p:spPr>
      </p:pic>
      <p:sp>
        <p:nvSpPr>
          <p:cNvPr id="24" name="Google Shape;642;p30">
            <a:extLst>
              <a:ext uri="{FF2B5EF4-FFF2-40B4-BE49-F238E27FC236}">
                <a16:creationId xmlns:a16="http://schemas.microsoft.com/office/drawing/2014/main" id="{EC8D4E5E-1544-83FC-CA71-1601893E3F58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94FED5A-390B-73DA-9A66-EF63F1E2730D}"/>
              </a:ext>
            </a:extLst>
          </p:cNvPr>
          <p:cNvSpPr txBox="1"/>
          <p:nvPr/>
        </p:nvSpPr>
        <p:spPr>
          <a:xfrm>
            <a:off x="881301" y="915976"/>
            <a:ext cx="29472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latin typeface="Helvetica Neue Light" panose="020B0604020202020204" charset="0"/>
              </a:rPr>
              <a:t>PCB Production</a:t>
            </a:r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B0B10372-EDCA-63DE-579F-486088E38D5F}"/>
              </a:ext>
            </a:extLst>
          </p:cNvPr>
          <p:cNvCxnSpPr>
            <a:cxnSpLocks/>
          </p:cNvCxnSpPr>
          <p:nvPr/>
        </p:nvCxnSpPr>
        <p:spPr>
          <a:xfrm>
            <a:off x="593946" y="1269112"/>
            <a:ext cx="3521956" cy="0"/>
          </a:xfrm>
          <a:prstGeom prst="line">
            <a:avLst/>
          </a:prstGeom>
          <a:ln w="28575">
            <a:solidFill>
              <a:srgbClr val="B3D8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D06A05C-0E0A-9614-311E-EF44CE3A558E}"/>
              </a:ext>
            </a:extLst>
          </p:cNvPr>
          <p:cNvSpPr txBox="1"/>
          <p:nvPr/>
        </p:nvSpPr>
        <p:spPr>
          <a:xfrm>
            <a:off x="5315455" y="915976"/>
            <a:ext cx="29472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latin typeface="Helvetica Neue Light" panose="020B0604020202020204" charset="0"/>
              </a:rPr>
              <a:t>Drill and </a:t>
            </a:r>
            <a:r>
              <a:rPr lang="it-IT" sz="1400" err="1">
                <a:latin typeface="Helvetica Neue Light" panose="020B0604020202020204" charset="0"/>
              </a:rPr>
              <a:t>soldering</a:t>
            </a:r>
            <a:endParaRPr lang="it-IT" sz="1400">
              <a:latin typeface="Helvetica Neue Light" panose="020B0604020202020204" charset="0"/>
            </a:endParaRP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32C397A-6DAD-3A04-435C-172E8B3FDFBD}"/>
              </a:ext>
            </a:extLst>
          </p:cNvPr>
          <p:cNvCxnSpPr>
            <a:cxnSpLocks/>
          </p:cNvCxnSpPr>
          <p:nvPr/>
        </p:nvCxnSpPr>
        <p:spPr>
          <a:xfrm>
            <a:off x="5028100" y="1269112"/>
            <a:ext cx="3521956" cy="0"/>
          </a:xfrm>
          <a:prstGeom prst="line">
            <a:avLst/>
          </a:prstGeom>
          <a:ln w="28575">
            <a:solidFill>
              <a:srgbClr val="B3D8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838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7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3A137418-AECC-0FBF-F4DA-3F06B980B91A}"/>
              </a:ext>
            </a:extLst>
          </p:cNvPr>
          <p:cNvSpPr/>
          <p:nvPr/>
        </p:nvSpPr>
        <p:spPr>
          <a:xfrm>
            <a:off x="-428186" y="170656"/>
            <a:ext cx="9206282" cy="513044"/>
          </a:xfrm>
          <a:prstGeom prst="roundRect">
            <a:avLst/>
          </a:prstGeom>
          <a:solidFill>
            <a:srgbClr val="6C90F4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3" name="Rectangle: Rounded Corners 5">
            <a:extLst>
              <a:ext uri="{FF2B5EF4-FFF2-40B4-BE49-F238E27FC236}">
                <a16:creationId xmlns:a16="http://schemas.microsoft.com/office/drawing/2014/main" id="{73F72A7B-1229-9901-8EE0-932364875D49}"/>
              </a:ext>
            </a:extLst>
          </p:cNvPr>
          <p:cNvSpPr/>
          <p:nvPr/>
        </p:nvSpPr>
        <p:spPr>
          <a:xfrm>
            <a:off x="-6619582" y="1288360"/>
            <a:ext cx="6809976" cy="513044"/>
          </a:xfrm>
          <a:prstGeom prst="roundRect">
            <a:avLst/>
          </a:prstGeom>
          <a:solidFill>
            <a:srgbClr val="2F62F1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1E7127FC-6096-8B68-A8AF-B59B7FC4D566}"/>
              </a:ext>
            </a:extLst>
          </p:cNvPr>
          <p:cNvSpPr/>
          <p:nvPr/>
        </p:nvSpPr>
        <p:spPr>
          <a:xfrm>
            <a:off x="-6627674" y="1937162"/>
            <a:ext cx="6809976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1E4C922C-C7F4-0F6B-0F82-B7FE94B1C58D}"/>
              </a:ext>
            </a:extLst>
          </p:cNvPr>
          <p:cNvSpPr/>
          <p:nvPr/>
        </p:nvSpPr>
        <p:spPr>
          <a:xfrm>
            <a:off x="-6627674" y="2571750"/>
            <a:ext cx="6809976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1676F4EA-CB74-8A49-8176-D467DA14C8F5}"/>
              </a:ext>
            </a:extLst>
          </p:cNvPr>
          <p:cNvSpPr txBox="1"/>
          <p:nvPr/>
        </p:nvSpPr>
        <p:spPr>
          <a:xfrm>
            <a:off x="822114" y="201145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Hardware 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8B802266-F65C-176F-5141-C16663BE6E8D}"/>
              </a:ext>
            </a:extLst>
          </p:cNvPr>
          <p:cNvSpPr txBox="1"/>
          <p:nvPr/>
        </p:nvSpPr>
        <p:spPr>
          <a:xfrm>
            <a:off x="-5288268" y="1319354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Firmware 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39C03570-27D5-3B80-2749-96AFA75A8751}"/>
              </a:ext>
            </a:extLst>
          </p:cNvPr>
          <p:cNvSpPr txBox="1"/>
          <p:nvPr/>
        </p:nvSpPr>
        <p:spPr>
          <a:xfrm>
            <a:off x="-5288268" y="1954828"/>
            <a:ext cx="4003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E473917D-BCD0-075A-79DF-EACAEAB8FF78}"/>
              </a:ext>
            </a:extLst>
          </p:cNvPr>
          <p:cNvSpPr txBox="1"/>
          <p:nvPr/>
        </p:nvSpPr>
        <p:spPr>
          <a:xfrm>
            <a:off x="-5288268" y="2597439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4B31E4A-BE3D-D8D6-B495-1074C8BC63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"/>
          <a:stretch/>
        </p:blipFill>
        <p:spPr>
          <a:xfrm>
            <a:off x="3727789" y="1319354"/>
            <a:ext cx="4920741" cy="3139646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84562414-76BF-448F-AF09-C3B675D5C9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94" r="9189"/>
          <a:stretch/>
        </p:blipFill>
        <p:spPr>
          <a:xfrm>
            <a:off x="573092" y="1661392"/>
            <a:ext cx="2763907" cy="2455569"/>
          </a:xfrm>
          <a:prstGeom prst="rect">
            <a:avLst/>
          </a:prstGeom>
        </p:spPr>
      </p:pic>
      <p:sp>
        <p:nvSpPr>
          <p:cNvPr id="20" name="Google Shape;642;p30">
            <a:extLst>
              <a:ext uri="{FF2B5EF4-FFF2-40B4-BE49-F238E27FC236}">
                <a16:creationId xmlns:a16="http://schemas.microsoft.com/office/drawing/2014/main" id="{A4D1C3F9-3BF9-7D0B-9A36-ED90EFF74211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613F1AB-70B1-1DFF-BD9D-4E732C1BA723}"/>
              </a:ext>
            </a:extLst>
          </p:cNvPr>
          <p:cNvSpPr txBox="1"/>
          <p:nvPr/>
        </p:nvSpPr>
        <p:spPr>
          <a:xfrm>
            <a:off x="3006061" y="832141"/>
            <a:ext cx="3807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latin typeface="Helvetica Neue Light" panose="020B0604020202020204" charset="0"/>
              </a:rPr>
              <a:t>3D printed case and final </a:t>
            </a:r>
            <a:r>
              <a:rPr lang="it-IT" sz="1400" err="1">
                <a:latin typeface="Helvetica Neue Light" panose="020B0604020202020204" charset="0"/>
              </a:rPr>
              <a:t>implementation</a:t>
            </a:r>
            <a:endParaRPr lang="it-IT" sz="1400">
              <a:latin typeface="Helvetica Neue Light" panose="020B0604020202020204" charset="0"/>
            </a:endParaRP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137B574A-F1A6-6247-1FBF-5E9E49392E35}"/>
              </a:ext>
            </a:extLst>
          </p:cNvPr>
          <p:cNvCxnSpPr>
            <a:cxnSpLocks/>
          </p:cNvCxnSpPr>
          <p:nvPr/>
        </p:nvCxnSpPr>
        <p:spPr>
          <a:xfrm>
            <a:off x="2514186" y="1185277"/>
            <a:ext cx="4790854" cy="0"/>
          </a:xfrm>
          <a:prstGeom prst="line">
            <a:avLst/>
          </a:prstGeom>
          <a:ln w="28575">
            <a:solidFill>
              <a:srgbClr val="B3D8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8694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8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Rectangle: Rounded Corners 5">
            <a:extLst>
              <a:ext uri="{FF2B5EF4-FFF2-40B4-BE49-F238E27FC236}">
                <a16:creationId xmlns:a16="http://schemas.microsoft.com/office/drawing/2014/main" id="{15B92CF0-0A7B-8843-197E-2C240E2E0FFD}"/>
              </a:ext>
            </a:extLst>
          </p:cNvPr>
          <p:cNvSpPr/>
          <p:nvPr/>
        </p:nvSpPr>
        <p:spPr>
          <a:xfrm>
            <a:off x="-369784" y="156049"/>
            <a:ext cx="9147880" cy="513044"/>
          </a:xfrm>
          <a:prstGeom prst="roundRect">
            <a:avLst/>
          </a:prstGeom>
          <a:solidFill>
            <a:srgbClr val="2F62F1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18" name="Rectangle: Rounded Corners 6">
            <a:extLst>
              <a:ext uri="{FF2B5EF4-FFF2-40B4-BE49-F238E27FC236}">
                <a16:creationId xmlns:a16="http://schemas.microsoft.com/office/drawing/2014/main" id="{2522DFEC-21D0-421D-F32C-1A80C5AE7ABB}"/>
              </a:ext>
            </a:extLst>
          </p:cNvPr>
          <p:cNvSpPr/>
          <p:nvPr/>
        </p:nvSpPr>
        <p:spPr>
          <a:xfrm>
            <a:off x="-6627674" y="865200"/>
            <a:ext cx="6809976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19" name="Rectangle: Rounded Corners 7">
            <a:extLst>
              <a:ext uri="{FF2B5EF4-FFF2-40B4-BE49-F238E27FC236}">
                <a16:creationId xmlns:a16="http://schemas.microsoft.com/office/drawing/2014/main" id="{5D13E555-A3D8-F5B7-5785-09FC96F30FC0}"/>
              </a:ext>
            </a:extLst>
          </p:cNvPr>
          <p:cNvSpPr/>
          <p:nvPr/>
        </p:nvSpPr>
        <p:spPr>
          <a:xfrm>
            <a:off x="-6627674" y="1499788"/>
            <a:ext cx="6809976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0F59DD42-DD40-13B0-4F61-A6ECCC1105D1}"/>
              </a:ext>
            </a:extLst>
          </p:cNvPr>
          <p:cNvSpPr txBox="1"/>
          <p:nvPr/>
        </p:nvSpPr>
        <p:spPr>
          <a:xfrm>
            <a:off x="825896" y="181738"/>
            <a:ext cx="33782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Firmware 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6381E3D9-8C25-5081-FE89-AA7965258271}"/>
              </a:ext>
            </a:extLst>
          </p:cNvPr>
          <p:cNvSpPr txBox="1"/>
          <p:nvPr/>
        </p:nvSpPr>
        <p:spPr>
          <a:xfrm>
            <a:off x="-5288268" y="882866"/>
            <a:ext cx="4003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8B540C86-F2AB-D75C-66CE-18D712C7F5A6}"/>
              </a:ext>
            </a:extLst>
          </p:cNvPr>
          <p:cNvSpPr txBox="1"/>
          <p:nvPr/>
        </p:nvSpPr>
        <p:spPr>
          <a:xfrm>
            <a:off x="-5288268" y="1525477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sp>
        <p:nvSpPr>
          <p:cNvPr id="25" name="Google Shape;642;p30">
            <a:extLst>
              <a:ext uri="{FF2B5EF4-FFF2-40B4-BE49-F238E27FC236}">
                <a16:creationId xmlns:a16="http://schemas.microsoft.com/office/drawing/2014/main" id="{A880FFE6-5092-8643-3D12-8317EA5519A3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" name="Immagine 2" descr="Immagine che contiene illustrazione, design&#10;&#10;Descrizione generata automaticamente con attendibilità bassa">
            <a:extLst>
              <a:ext uri="{FF2B5EF4-FFF2-40B4-BE49-F238E27FC236}">
                <a16:creationId xmlns:a16="http://schemas.microsoft.com/office/drawing/2014/main" id="{34BF70AA-B0BD-F8F2-E774-152F77A5EA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128" r="80723" b="55842"/>
          <a:stretch/>
        </p:blipFill>
        <p:spPr>
          <a:xfrm>
            <a:off x="240022" y="2757905"/>
            <a:ext cx="731042" cy="72164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BB42F52-909C-838B-348A-CAEDB93839E2}"/>
              </a:ext>
            </a:extLst>
          </p:cNvPr>
          <p:cNvSpPr txBox="1"/>
          <p:nvPr/>
        </p:nvSpPr>
        <p:spPr>
          <a:xfrm>
            <a:off x="33690" y="3543463"/>
            <a:ext cx="11804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i="1">
                <a:latin typeface="Helvetica Neue Light" panose="020B0604020202020204" charset="0"/>
              </a:rPr>
              <a:t>ASL </a:t>
            </a:r>
            <a:r>
              <a:rPr lang="it-IT" sz="1050" i="1" err="1">
                <a:latin typeface="Helvetica Neue Light" panose="020B0604020202020204" charset="0"/>
              </a:rPr>
              <a:t>gesture</a:t>
            </a:r>
            <a:endParaRPr lang="it-IT" sz="1050" i="1">
              <a:latin typeface="Helvetica Neue Light" panose="020B0604020202020204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1DFCDE-6EF2-C4A4-E2BC-6B5C304A51F2}"/>
              </a:ext>
            </a:extLst>
          </p:cNvPr>
          <p:cNvSpPr txBox="1"/>
          <p:nvPr/>
        </p:nvSpPr>
        <p:spPr>
          <a:xfrm>
            <a:off x="5292139" y="4182623"/>
            <a:ext cx="11395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i="1" err="1">
                <a:latin typeface="Helvetica Neue Light" panose="020B0604020202020204" charset="0"/>
              </a:rPr>
              <a:t>Microcontroller</a:t>
            </a:r>
            <a:endParaRPr lang="it-IT" sz="1050" i="1">
              <a:latin typeface="Helvetica Neue Light" panose="020B0604020202020204" charset="0"/>
            </a:endParaRPr>
          </a:p>
        </p:txBody>
      </p: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903B9F28-E598-F9F5-63DE-CACB76279DC2}"/>
              </a:ext>
            </a:extLst>
          </p:cNvPr>
          <p:cNvCxnSpPr>
            <a:cxnSpLocks/>
          </p:cNvCxnSpPr>
          <p:nvPr/>
        </p:nvCxnSpPr>
        <p:spPr>
          <a:xfrm>
            <a:off x="921067" y="3183447"/>
            <a:ext cx="381953" cy="5017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Immagine 59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31916768-A331-530C-5013-D166A4D7E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3588" y="3127237"/>
            <a:ext cx="282987" cy="282987"/>
          </a:xfrm>
          <a:prstGeom prst="rect">
            <a:avLst/>
          </a:prstGeom>
        </p:spPr>
      </p:pic>
      <p:grpSp>
        <p:nvGrpSpPr>
          <p:cNvPr id="609" name="Gruppo 608">
            <a:extLst>
              <a:ext uri="{FF2B5EF4-FFF2-40B4-BE49-F238E27FC236}">
                <a16:creationId xmlns:a16="http://schemas.microsoft.com/office/drawing/2014/main" id="{69081D19-1BA5-1AAE-FBF0-FE4DE2AE4DF3}"/>
              </a:ext>
            </a:extLst>
          </p:cNvPr>
          <p:cNvGrpSpPr/>
          <p:nvPr/>
        </p:nvGrpSpPr>
        <p:grpSpPr>
          <a:xfrm>
            <a:off x="1393442" y="2462239"/>
            <a:ext cx="1358517" cy="1443269"/>
            <a:chOff x="1812641" y="2176229"/>
            <a:chExt cx="1358517" cy="1443269"/>
          </a:xfrm>
        </p:grpSpPr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F54789F1-19EE-CCBE-FFAF-DA1B0B1C75D7}"/>
                </a:ext>
              </a:extLst>
            </p:cNvPr>
            <p:cNvGrpSpPr/>
            <p:nvPr/>
          </p:nvGrpSpPr>
          <p:grpSpPr>
            <a:xfrm>
              <a:off x="1926191" y="3194750"/>
              <a:ext cx="1131417" cy="261611"/>
              <a:chOff x="2801860" y="2240630"/>
              <a:chExt cx="1131417" cy="261611"/>
            </a:xfrm>
          </p:grpSpPr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26EADD97-1BD1-3BA3-7817-85D252873917}"/>
                  </a:ext>
                </a:extLst>
              </p:cNvPr>
              <p:cNvSpPr txBox="1"/>
              <p:nvPr/>
            </p:nvSpPr>
            <p:spPr>
              <a:xfrm>
                <a:off x="2817479" y="2240631"/>
                <a:ext cx="111579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100">
                    <a:latin typeface="Helvetica Neue Light" panose="020B0604020202020204" charset="0"/>
                  </a:rPr>
                  <a:t>Accelerometer</a:t>
                </a:r>
              </a:p>
            </p:txBody>
          </p:sp>
          <p:sp>
            <p:nvSpPr>
              <p:cNvPr id="24" name="Rettangolo con angoli arrotondati 23">
                <a:extLst>
                  <a:ext uri="{FF2B5EF4-FFF2-40B4-BE49-F238E27FC236}">
                    <a16:creationId xmlns:a16="http://schemas.microsoft.com/office/drawing/2014/main" id="{EACDB5C2-A62A-06A3-9463-AE2A5C5FA904}"/>
                  </a:ext>
                </a:extLst>
              </p:cNvPr>
              <p:cNvSpPr/>
              <p:nvPr/>
            </p:nvSpPr>
            <p:spPr>
              <a:xfrm>
                <a:off x="2801860" y="2240630"/>
                <a:ext cx="1115799" cy="261611"/>
              </a:xfrm>
              <a:prstGeom prst="round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29" name="Gruppo 28">
              <a:extLst>
                <a:ext uri="{FF2B5EF4-FFF2-40B4-BE49-F238E27FC236}">
                  <a16:creationId xmlns:a16="http://schemas.microsoft.com/office/drawing/2014/main" id="{CF461573-3342-01FB-F1EF-56962AB4C5F3}"/>
                </a:ext>
              </a:extLst>
            </p:cNvPr>
            <p:cNvGrpSpPr/>
            <p:nvPr/>
          </p:nvGrpSpPr>
          <p:grpSpPr>
            <a:xfrm>
              <a:off x="1934000" y="2760038"/>
              <a:ext cx="1115799" cy="264603"/>
              <a:chOff x="2718033" y="1395577"/>
              <a:chExt cx="1115799" cy="264603"/>
            </a:xfrm>
          </p:grpSpPr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6C4377D4-127B-FA25-C247-697F535A05FE}"/>
                  </a:ext>
                </a:extLst>
              </p:cNvPr>
              <p:cNvSpPr txBox="1"/>
              <p:nvPr/>
            </p:nvSpPr>
            <p:spPr>
              <a:xfrm>
                <a:off x="2752861" y="1398570"/>
                <a:ext cx="107738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100">
                    <a:latin typeface="Helvetica Neue Light" panose="020B0604020202020204" charset="0"/>
                  </a:rPr>
                  <a:t>Force sensors</a:t>
                </a:r>
              </a:p>
            </p:txBody>
          </p:sp>
          <p:sp>
            <p:nvSpPr>
              <p:cNvPr id="28" name="Rettangolo con angoli arrotondati 27">
                <a:extLst>
                  <a:ext uri="{FF2B5EF4-FFF2-40B4-BE49-F238E27FC236}">
                    <a16:creationId xmlns:a16="http://schemas.microsoft.com/office/drawing/2014/main" id="{5EA8CCCD-AF78-33B0-018C-4C64FA448868}"/>
                  </a:ext>
                </a:extLst>
              </p:cNvPr>
              <p:cNvSpPr/>
              <p:nvPr/>
            </p:nvSpPr>
            <p:spPr>
              <a:xfrm>
                <a:off x="2718033" y="1395577"/>
                <a:ext cx="1115799" cy="261611"/>
              </a:xfrm>
              <a:prstGeom prst="round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31" name="Gruppo 30">
              <a:extLst>
                <a:ext uri="{FF2B5EF4-FFF2-40B4-BE49-F238E27FC236}">
                  <a16:creationId xmlns:a16="http://schemas.microsoft.com/office/drawing/2014/main" id="{B9608D57-D350-588D-9443-BF29C49CB658}"/>
                </a:ext>
              </a:extLst>
            </p:cNvPr>
            <p:cNvGrpSpPr/>
            <p:nvPr/>
          </p:nvGrpSpPr>
          <p:grpSpPr>
            <a:xfrm>
              <a:off x="1934000" y="2320238"/>
              <a:ext cx="1115799" cy="266699"/>
              <a:chOff x="2676025" y="1116633"/>
              <a:chExt cx="1115799" cy="266699"/>
            </a:xfrm>
          </p:grpSpPr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782D21ED-1D4C-1E40-60CB-F9E4C7F203F3}"/>
                  </a:ext>
                </a:extLst>
              </p:cNvPr>
              <p:cNvSpPr txBox="1"/>
              <p:nvPr/>
            </p:nvSpPr>
            <p:spPr>
              <a:xfrm>
                <a:off x="2752861" y="1121722"/>
                <a:ext cx="103896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100">
                    <a:latin typeface="Helvetica Neue Light" panose="020B0604020202020204" charset="0"/>
                  </a:rPr>
                  <a:t>Flex sensors</a:t>
                </a:r>
              </a:p>
            </p:txBody>
          </p:sp>
          <p:sp>
            <p:nvSpPr>
              <p:cNvPr id="30" name="Rettangolo con angoli arrotondati 29">
                <a:extLst>
                  <a:ext uri="{FF2B5EF4-FFF2-40B4-BE49-F238E27FC236}">
                    <a16:creationId xmlns:a16="http://schemas.microsoft.com/office/drawing/2014/main" id="{E031C07B-85FF-2C5E-6616-716CFE492CA2}"/>
                  </a:ext>
                </a:extLst>
              </p:cNvPr>
              <p:cNvSpPr/>
              <p:nvPr/>
            </p:nvSpPr>
            <p:spPr>
              <a:xfrm>
                <a:off x="2676025" y="1116633"/>
                <a:ext cx="1115799" cy="261611"/>
              </a:xfrm>
              <a:prstGeom prst="round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sp>
          <p:nvSpPr>
            <p:cNvPr id="61" name="Elaborazione alternativa 60">
              <a:extLst>
                <a:ext uri="{FF2B5EF4-FFF2-40B4-BE49-F238E27FC236}">
                  <a16:creationId xmlns:a16="http://schemas.microsoft.com/office/drawing/2014/main" id="{1C92AE2C-676B-E5D2-0F41-F553776EC69F}"/>
                </a:ext>
              </a:extLst>
            </p:cNvPr>
            <p:cNvSpPr/>
            <p:nvPr/>
          </p:nvSpPr>
          <p:spPr>
            <a:xfrm>
              <a:off x="1812641" y="2176229"/>
              <a:ext cx="1358517" cy="1443269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BE458A-A0DD-7956-4D7D-7821BE2F6856}"/>
              </a:ext>
            </a:extLst>
          </p:cNvPr>
          <p:cNvSpPr txBox="1"/>
          <p:nvPr/>
        </p:nvSpPr>
        <p:spPr>
          <a:xfrm>
            <a:off x="1333666" y="3947804"/>
            <a:ext cx="14780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i="1">
                <a:latin typeface="Helvetica Neue Light" panose="020B0604020202020204" charset="0"/>
              </a:rPr>
              <a:t>Sensorized </a:t>
            </a:r>
            <a:r>
              <a:rPr lang="it-IT" sz="1050" i="1" err="1">
                <a:latin typeface="Helvetica Neue Light" panose="020B0604020202020204" charset="0"/>
              </a:rPr>
              <a:t>glove</a:t>
            </a:r>
            <a:endParaRPr lang="it-IT" sz="1050" i="1">
              <a:latin typeface="Helvetica Neue Light" panose="020B0604020202020204" charset="0"/>
            </a:endParaRPr>
          </a:p>
        </p:txBody>
      </p:sp>
      <p:grpSp>
        <p:nvGrpSpPr>
          <p:cNvPr id="611" name="Gruppo 610">
            <a:extLst>
              <a:ext uri="{FF2B5EF4-FFF2-40B4-BE49-F238E27FC236}">
                <a16:creationId xmlns:a16="http://schemas.microsoft.com/office/drawing/2014/main" id="{1243FEF8-0B74-1FF7-9EB5-F54D4220648E}"/>
              </a:ext>
            </a:extLst>
          </p:cNvPr>
          <p:cNvGrpSpPr/>
          <p:nvPr/>
        </p:nvGrpSpPr>
        <p:grpSpPr>
          <a:xfrm>
            <a:off x="2842381" y="2944570"/>
            <a:ext cx="1175437" cy="531796"/>
            <a:chOff x="2914001" y="2630732"/>
            <a:chExt cx="1259384" cy="531796"/>
          </a:xfrm>
        </p:grpSpPr>
        <p:cxnSp>
          <p:nvCxnSpPr>
            <p:cNvPr id="45" name="Connettore 2 44">
              <a:extLst>
                <a:ext uri="{FF2B5EF4-FFF2-40B4-BE49-F238E27FC236}">
                  <a16:creationId xmlns:a16="http://schemas.microsoft.com/office/drawing/2014/main" id="{2CF878DA-B010-A5F9-C206-9793F75B0361}"/>
                </a:ext>
              </a:extLst>
            </p:cNvPr>
            <p:cNvCxnSpPr>
              <a:cxnSpLocks/>
            </p:cNvCxnSpPr>
            <p:nvPr/>
          </p:nvCxnSpPr>
          <p:spPr>
            <a:xfrm>
              <a:off x="2914001" y="2882997"/>
              <a:ext cx="1259384" cy="0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CasellaDiTesto 48">
              <a:extLst>
                <a:ext uri="{FF2B5EF4-FFF2-40B4-BE49-F238E27FC236}">
                  <a16:creationId xmlns:a16="http://schemas.microsoft.com/office/drawing/2014/main" id="{4F3BFFAD-2D34-F661-F9FC-999670D8508A}"/>
                </a:ext>
              </a:extLst>
            </p:cNvPr>
            <p:cNvSpPr txBox="1"/>
            <p:nvPr/>
          </p:nvSpPr>
          <p:spPr>
            <a:xfrm>
              <a:off x="2914001" y="2630732"/>
              <a:ext cx="122425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000" i="1">
                  <a:latin typeface="Helvetica Neue Light" panose="020B0604020202020204" charset="0"/>
                </a:rPr>
                <a:t>Custom cables</a:t>
              </a:r>
            </a:p>
          </p:txBody>
        </p:sp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6A4C8BBA-7D25-C16E-0321-80D9F6C5E59D}"/>
                </a:ext>
              </a:extLst>
            </p:cNvPr>
            <p:cNvSpPr txBox="1"/>
            <p:nvPr/>
          </p:nvSpPr>
          <p:spPr>
            <a:xfrm>
              <a:off x="2927538" y="2916307"/>
              <a:ext cx="122425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000" i="1">
                  <a:latin typeface="Helvetica Neue Light" panose="020B0604020202020204" charset="0"/>
                </a:rPr>
                <a:t>PCB</a:t>
              </a:r>
            </a:p>
          </p:txBody>
        </p:sp>
      </p:grpSp>
      <p:grpSp>
        <p:nvGrpSpPr>
          <p:cNvPr id="613" name="Gruppo 612">
            <a:extLst>
              <a:ext uri="{FF2B5EF4-FFF2-40B4-BE49-F238E27FC236}">
                <a16:creationId xmlns:a16="http://schemas.microsoft.com/office/drawing/2014/main" id="{8EBBB0BB-A319-DBF9-9C39-0D6715BC95CC}"/>
              </a:ext>
            </a:extLst>
          </p:cNvPr>
          <p:cNvGrpSpPr/>
          <p:nvPr/>
        </p:nvGrpSpPr>
        <p:grpSpPr>
          <a:xfrm>
            <a:off x="4773862" y="898379"/>
            <a:ext cx="993641" cy="1178790"/>
            <a:chOff x="5397180" y="888558"/>
            <a:chExt cx="993641" cy="1178790"/>
          </a:xfrm>
        </p:grpSpPr>
        <p:pic>
          <p:nvPicPr>
            <p:cNvPr id="51" name="Immagine 50" descr="Immagine che contiene elettronica, computer, computer, Dispositivo di output&#10;&#10;Descrizione generata automaticamente">
              <a:extLst>
                <a:ext uri="{FF2B5EF4-FFF2-40B4-BE49-F238E27FC236}">
                  <a16:creationId xmlns:a16="http://schemas.microsoft.com/office/drawing/2014/main" id="{48EE10D4-E87C-1F69-6585-18A118F7E5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0404" t="17165" r="10404" b="16822"/>
            <a:stretch/>
          </p:blipFill>
          <p:spPr>
            <a:xfrm>
              <a:off x="5397180" y="888558"/>
              <a:ext cx="806257" cy="672083"/>
            </a:xfrm>
            <a:prstGeom prst="rect">
              <a:avLst/>
            </a:prstGeom>
          </p:spPr>
        </p:pic>
        <p:cxnSp>
          <p:nvCxnSpPr>
            <p:cNvPr id="54" name="Connettore 2 53">
              <a:extLst>
                <a:ext uri="{FF2B5EF4-FFF2-40B4-BE49-F238E27FC236}">
                  <a16:creationId xmlns:a16="http://schemas.microsoft.com/office/drawing/2014/main" id="{1093A275-3869-8B80-E77E-AB5F642489B1}"/>
                </a:ext>
              </a:extLst>
            </p:cNvPr>
            <p:cNvCxnSpPr>
              <a:cxnSpLocks/>
            </p:cNvCxnSpPr>
            <p:nvPr/>
          </p:nvCxnSpPr>
          <p:spPr>
            <a:xfrm>
              <a:off x="5800309" y="1622743"/>
              <a:ext cx="0" cy="444605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CasellaDiTesto 57">
              <a:extLst>
                <a:ext uri="{FF2B5EF4-FFF2-40B4-BE49-F238E27FC236}">
                  <a16:creationId xmlns:a16="http://schemas.microsoft.com/office/drawing/2014/main" id="{FF87F7D2-2C8C-2026-8C18-CCB6E27853C1}"/>
                </a:ext>
              </a:extLst>
            </p:cNvPr>
            <p:cNvSpPr txBox="1"/>
            <p:nvPr/>
          </p:nvSpPr>
          <p:spPr>
            <a:xfrm>
              <a:off x="5768197" y="1698491"/>
              <a:ext cx="6226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000" i="1">
                  <a:latin typeface="Helvetica Neue Light" panose="020B0604020202020204" charset="0"/>
                </a:rPr>
                <a:t>UART</a:t>
              </a:r>
            </a:p>
          </p:txBody>
        </p:sp>
      </p:grpSp>
      <p:pic>
        <p:nvPicPr>
          <p:cNvPr id="597" name="Immagine 596">
            <a:extLst>
              <a:ext uri="{FF2B5EF4-FFF2-40B4-BE49-F238E27FC236}">
                <a16:creationId xmlns:a16="http://schemas.microsoft.com/office/drawing/2014/main" id="{9C1DFA6C-43A9-AE0C-A349-678F64F4084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902" t="3034" r="65528" b="50416"/>
          <a:stretch/>
        </p:blipFill>
        <p:spPr>
          <a:xfrm rot="5400000">
            <a:off x="6398657" y="1052073"/>
            <a:ext cx="389384" cy="705471"/>
          </a:xfrm>
          <a:prstGeom prst="rect">
            <a:avLst/>
          </a:prstGeom>
        </p:spPr>
      </p:pic>
      <p:cxnSp>
        <p:nvCxnSpPr>
          <p:cNvPr id="598" name="Connettore 2 597">
            <a:extLst>
              <a:ext uri="{FF2B5EF4-FFF2-40B4-BE49-F238E27FC236}">
                <a16:creationId xmlns:a16="http://schemas.microsoft.com/office/drawing/2014/main" id="{214183B7-A282-432C-07E6-7C6EA8648F34}"/>
              </a:ext>
            </a:extLst>
          </p:cNvPr>
          <p:cNvCxnSpPr>
            <a:cxnSpLocks/>
          </p:cNvCxnSpPr>
          <p:nvPr/>
        </p:nvCxnSpPr>
        <p:spPr>
          <a:xfrm>
            <a:off x="6575470" y="1626358"/>
            <a:ext cx="0" cy="44460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2" name="Gruppo 611">
            <a:extLst>
              <a:ext uri="{FF2B5EF4-FFF2-40B4-BE49-F238E27FC236}">
                <a16:creationId xmlns:a16="http://schemas.microsoft.com/office/drawing/2014/main" id="{24B4B44E-59F5-F9EA-93BE-CC5BD0C1F345}"/>
              </a:ext>
            </a:extLst>
          </p:cNvPr>
          <p:cNvGrpSpPr/>
          <p:nvPr/>
        </p:nvGrpSpPr>
        <p:grpSpPr>
          <a:xfrm>
            <a:off x="4097474" y="2186366"/>
            <a:ext cx="3372745" cy="1931956"/>
            <a:chOff x="4757096" y="2176229"/>
            <a:chExt cx="3328738" cy="1931956"/>
          </a:xfrm>
        </p:grpSpPr>
        <p:sp>
          <p:nvSpPr>
            <p:cNvPr id="33" name="Elaborazione alternativa 32">
              <a:extLst>
                <a:ext uri="{FF2B5EF4-FFF2-40B4-BE49-F238E27FC236}">
                  <a16:creationId xmlns:a16="http://schemas.microsoft.com/office/drawing/2014/main" id="{9B3FA42E-433D-66A4-E30C-7F195E974DEC}"/>
                </a:ext>
              </a:extLst>
            </p:cNvPr>
            <p:cNvSpPr/>
            <p:nvPr/>
          </p:nvSpPr>
          <p:spPr>
            <a:xfrm>
              <a:off x="4757096" y="2176229"/>
              <a:ext cx="3328738" cy="1931956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grpSp>
          <p:nvGrpSpPr>
            <p:cNvPr id="8" name="Gruppo 7">
              <a:extLst>
                <a:ext uri="{FF2B5EF4-FFF2-40B4-BE49-F238E27FC236}">
                  <a16:creationId xmlns:a16="http://schemas.microsoft.com/office/drawing/2014/main" id="{C0299597-430A-ACBC-F424-460C33B5A5D6}"/>
                </a:ext>
              </a:extLst>
            </p:cNvPr>
            <p:cNvGrpSpPr/>
            <p:nvPr/>
          </p:nvGrpSpPr>
          <p:grpSpPr>
            <a:xfrm>
              <a:off x="4892381" y="2916307"/>
              <a:ext cx="946802" cy="469319"/>
              <a:chOff x="2676025" y="1116633"/>
              <a:chExt cx="1115801" cy="469319"/>
            </a:xfrm>
          </p:grpSpPr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96951BB4-3290-DC20-55EA-71FA76166074}"/>
                  </a:ext>
                </a:extLst>
              </p:cNvPr>
              <p:cNvSpPr txBox="1"/>
              <p:nvPr/>
            </p:nvSpPr>
            <p:spPr>
              <a:xfrm>
                <a:off x="2676025" y="1121722"/>
                <a:ext cx="111580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100">
                    <a:latin typeface="Helvetica Neue Light" panose="020B0604020202020204" charset="0"/>
                  </a:rPr>
                  <a:t>MUX </a:t>
                </a:r>
              </a:p>
              <a:p>
                <a:pPr algn="ctr"/>
                <a:r>
                  <a:rPr lang="it-IT" sz="1100">
                    <a:latin typeface="Helvetica Neue Light" panose="020B0604020202020204" charset="0"/>
                  </a:rPr>
                  <a:t>(7 </a:t>
                </a:r>
                <a:r>
                  <a:rPr lang="it-IT" sz="1100" err="1">
                    <a:latin typeface="Helvetica Neue Light" panose="020B0604020202020204" charset="0"/>
                  </a:rPr>
                  <a:t>channels</a:t>
                </a:r>
                <a:r>
                  <a:rPr lang="it-IT" sz="1100">
                    <a:latin typeface="Helvetica Neue Light" panose="020B0604020202020204" charset="0"/>
                  </a:rPr>
                  <a:t>)</a:t>
                </a:r>
              </a:p>
            </p:txBody>
          </p:sp>
          <p:sp>
            <p:nvSpPr>
              <p:cNvPr id="26" name="Rettangolo con angoli arrotondati 25">
                <a:extLst>
                  <a:ext uri="{FF2B5EF4-FFF2-40B4-BE49-F238E27FC236}">
                    <a16:creationId xmlns:a16="http://schemas.microsoft.com/office/drawing/2014/main" id="{EE1BFDEE-FDEE-AFB3-5B10-90FB1C234047}"/>
                  </a:ext>
                </a:extLst>
              </p:cNvPr>
              <p:cNvSpPr/>
              <p:nvPr/>
            </p:nvSpPr>
            <p:spPr>
              <a:xfrm>
                <a:off x="2676025" y="1116633"/>
                <a:ext cx="1115799" cy="469319"/>
              </a:xfrm>
              <a:prstGeom prst="round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CF1D44F0-7748-3D7F-6F81-F69B0D08B4A1}"/>
                </a:ext>
              </a:extLst>
            </p:cNvPr>
            <p:cNvGrpSpPr/>
            <p:nvPr/>
          </p:nvGrpSpPr>
          <p:grpSpPr>
            <a:xfrm>
              <a:off x="7009517" y="2312445"/>
              <a:ext cx="601635" cy="261610"/>
              <a:chOff x="2676025" y="1116633"/>
              <a:chExt cx="1115799" cy="266699"/>
            </a:xfrm>
          </p:grpSpPr>
          <p:sp>
            <p:nvSpPr>
              <p:cNvPr id="34" name="CasellaDiTesto 33">
                <a:extLst>
                  <a:ext uri="{FF2B5EF4-FFF2-40B4-BE49-F238E27FC236}">
                    <a16:creationId xmlns:a16="http://schemas.microsoft.com/office/drawing/2014/main" id="{59541E77-D5DF-35BD-7160-3E6DA67A79D6}"/>
                  </a:ext>
                </a:extLst>
              </p:cNvPr>
              <p:cNvSpPr txBox="1"/>
              <p:nvPr/>
            </p:nvSpPr>
            <p:spPr>
              <a:xfrm>
                <a:off x="2676025" y="1121722"/>
                <a:ext cx="111579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100">
                    <a:latin typeface="Helvetica Neue Light" panose="020B0604020202020204" charset="0"/>
                  </a:rPr>
                  <a:t>VFD</a:t>
                </a:r>
              </a:p>
            </p:txBody>
          </p:sp>
          <p:sp>
            <p:nvSpPr>
              <p:cNvPr id="36" name="Rettangolo con angoli arrotondati 35">
                <a:extLst>
                  <a:ext uri="{FF2B5EF4-FFF2-40B4-BE49-F238E27FC236}">
                    <a16:creationId xmlns:a16="http://schemas.microsoft.com/office/drawing/2014/main" id="{AC47B74E-F49B-D6F4-BDD7-759FFA1329BB}"/>
                  </a:ext>
                </a:extLst>
              </p:cNvPr>
              <p:cNvSpPr/>
              <p:nvPr/>
            </p:nvSpPr>
            <p:spPr>
              <a:xfrm>
                <a:off x="2676025" y="1116633"/>
                <a:ext cx="1115799" cy="261611"/>
              </a:xfrm>
              <a:prstGeom prst="round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37" name="Gruppo 36">
              <a:extLst>
                <a:ext uri="{FF2B5EF4-FFF2-40B4-BE49-F238E27FC236}">
                  <a16:creationId xmlns:a16="http://schemas.microsoft.com/office/drawing/2014/main" id="{67799671-E479-36E6-7443-33AD1F480121}"/>
                </a:ext>
              </a:extLst>
            </p:cNvPr>
            <p:cNvGrpSpPr/>
            <p:nvPr/>
          </p:nvGrpSpPr>
          <p:grpSpPr>
            <a:xfrm>
              <a:off x="5096362" y="3740885"/>
              <a:ext cx="601635" cy="266699"/>
              <a:chOff x="2676025" y="1116633"/>
              <a:chExt cx="1115799" cy="266699"/>
            </a:xfrm>
          </p:grpSpPr>
          <p:sp>
            <p:nvSpPr>
              <p:cNvPr id="38" name="CasellaDiTesto 37">
                <a:extLst>
                  <a:ext uri="{FF2B5EF4-FFF2-40B4-BE49-F238E27FC236}">
                    <a16:creationId xmlns:a16="http://schemas.microsoft.com/office/drawing/2014/main" id="{22422E27-0B05-37F8-0C5A-485A46719271}"/>
                  </a:ext>
                </a:extLst>
              </p:cNvPr>
              <p:cNvSpPr txBox="1"/>
              <p:nvPr/>
            </p:nvSpPr>
            <p:spPr>
              <a:xfrm>
                <a:off x="2676025" y="1121722"/>
                <a:ext cx="111579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100">
                    <a:latin typeface="Helvetica Neue Light" panose="020B0604020202020204" charset="0"/>
                  </a:rPr>
                  <a:t>ADC</a:t>
                </a:r>
              </a:p>
            </p:txBody>
          </p:sp>
          <p:sp>
            <p:nvSpPr>
              <p:cNvPr id="39" name="Rettangolo con angoli arrotondati 38">
                <a:extLst>
                  <a:ext uri="{FF2B5EF4-FFF2-40B4-BE49-F238E27FC236}">
                    <a16:creationId xmlns:a16="http://schemas.microsoft.com/office/drawing/2014/main" id="{E62B5E84-4CA9-EBB8-1B7D-6B11E7AA2AB5}"/>
                  </a:ext>
                </a:extLst>
              </p:cNvPr>
              <p:cNvSpPr/>
              <p:nvPr/>
            </p:nvSpPr>
            <p:spPr>
              <a:xfrm>
                <a:off x="2676025" y="1116633"/>
                <a:ext cx="1115799" cy="261611"/>
              </a:xfrm>
              <a:prstGeom prst="round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59" name="Gruppo 58">
              <a:extLst>
                <a:ext uri="{FF2B5EF4-FFF2-40B4-BE49-F238E27FC236}">
                  <a16:creationId xmlns:a16="http://schemas.microsoft.com/office/drawing/2014/main" id="{286F94C0-6801-DD97-5EBE-B7932F460280}"/>
                </a:ext>
              </a:extLst>
            </p:cNvPr>
            <p:cNvGrpSpPr/>
            <p:nvPr/>
          </p:nvGrpSpPr>
          <p:grpSpPr>
            <a:xfrm>
              <a:off x="5471160" y="2309078"/>
              <a:ext cx="732277" cy="266699"/>
              <a:chOff x="2655023" y="1116633"/>
              <a:chExt cx="1136803" cy="266699"/>
            </a:xfrm>
          </p:grpSpPr>
          <p:sp>
            <p:nvSpPr>
              <p:cNvPr id="62" name="CasellaDiTesto 61">
                <a:extLst>
                  <a:ext uri="{FF2B5EF4-FFF2-40B4-BE49-F238E27FC236}">
                    <a16:creationId xmlns:a16="http://schemas.microsoft.com/office/drawing/2014/main" id="{DC32F676-4680-376B-E240-00B9C00EC630}"/>
                  </a:ext>
                </a:extLst>
              </p:cNvPr>
              <p:cNvSpPr txBox="1"/>
              <p:nvPr/>
            </p:nvSpPr>
            <p:spPr>
              <a:xfrm>
                <a:off x="2655023" y="1121722"/>
                <a:ext cx="113680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100">
                    <a:latin typeface="Helvetica Neue Light" panose="020B0604020202020204" charset="0"/>
                  </a:rPr>
                  <a:t>Timer</a:t>
                </a:r>
              </a:p>
            </p:txBody>
          </p:sp>
          <p:sp>
            <p:nvSpPr>
              <p:cNvPr id="63" name="Rettangolo con angoli arrotondati 62">
                <a:extLst>
                  <a:ext uri="{FF2B5EF4-FFF2-40B4-BE49-F238E27FC236}">
                    <a16:creationId xmlns:a16="http://schemas.microsoft.com/office/drawing/2014/main" id="{FD5FF8BF-AF8C-6B1B-AB35-70E6966E6D28}"/>
                  </a:ext>
                </a:extLst>
              </p:cNvPr>
              <p:cNvSpPr/>
              <p:nvPr/>
            </p:nvSpPr>
            <p:spPr>
              <a:xfrm>
                <a:off x="2676025" y="1116633"/>
                <a:ext cx="1115799" cy="261611"/>
              </a:xfrm>
              <a:prstGeom prst="round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cxnSp>
          <p:nvCxnSpPr>
            <p:cNvPr id="576" name="Connettore 2 575">
              <a:extLst>
                <a:ext uri="{FF2B5EF4-FFF2-40B4-BE49-F238E27FC236}">
                  <a16:creationId xmlns:a16="http://schemas.microsoft.com/office/drawing/2014/main" id="{0A3A707C-8056-21D6-BF7D-8361FC5D02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59010" y="2637349"/>
              <a:ext cx="174620" cy="213461"/>
            </a:xfrm>
            <a:prstGeom prst="straightConnector1">
              <a:avLst/>
            </a:prstGeom>
            <a:ln w="38100">
              <a:solidFill>
                <a:srgbClr val="98A8D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8" name="Connettore 2 577">
              <a:extLst>
                <a:ext uri="{FF2B5EF4-FFF2-40B4-BE49-F238E27FC236}">
                  <a16:creationId xmlns:a16="http://schemas.microsoft.com/office/drawing/2014/main" id="{3F65670E-7074-07B5-0A54-3C3A2168BCC2}"/>
                </a:ext>
              </a:extLst>
            </p:cNvPr>
            <p:cNvCxnSpPr>
              <a:cxnSpLocks/>
            </p:cNvCxnSpPr>
            <p:nvPr/>
          </p:nvCxnSpPr>
          <p:spPr>
            <a:xfrm>
              <a:off x="5380345" y="3436390"/>
              <a:ext cx="0" cy="250838"/>
            </a:xfrm>
            <a:prstGeom prst="straightConnector1">
              <a:avLst/>
            </a:prstGeom>
            <a:ln w="38100">
              <a:solidFill>
                <a:srgbClr val="98A8D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3" name="Connettore 2 582">
              <a:extLst>
                <a:ext uri="{FF2B5EF4-FFF2-40B4-BE49-F238E27FC236}">
                  <a16:creationId xmlns:a16="http://schemas.microsoft.com/office/drawing/2014/main" id="{01323EAF-6C1E-368A-0C41-709846001AB5}"/>
                </a:ext>
              </a:extLst>
            </p:cNvPr>
            <p:cNvCxnSpPr>
              <a:cxnSpLocks/>
            </p:cNvCxnSpPr>
            <p:nvPr/>
          </p:nvCxnSpPr>
          <p:spPr>
            <a:xfrm>
              <a:off x="6163388" y="2637349"/>
              <a:ext cx="206897" cy="206938"/>
            </a:xfrm>
            <a:prstGeom prst="straightConnector1">
              <a:avLst/>
            </a:prstGeom>
            <a:ln w="38100">
              <a:solidFill>
                <a:srgbClr val="98A8D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93" name="Gruppo 592">
              <a:extLst>
                <a:ext uri="{FF2B5EF4-FFF2-40B4-BE49-F238E27FC236}">
                  <a16:creationId xmlns:a16="http://schemas.microsoft.com/office/drawing/2014/main" id="{30D934D7-1573-BC60-B396-2C20F3F7C977}"/>
                </a:ext>
              </a:extLst>
            </p:cNvPr>
            <p:cNvGrpSpPr/>
            <p:nvPr/>
          </p:nvGrpSpPr>
          <p:grpSpPr>
            <a:xfrm>
              <a:off x="5896884" y="2916307"/>
              <a:ext cx="946802" cy="462673"/>
              <a:chOff x="6297598" y="2947066"/>
              <a:chExt cx="946802" cy="450143"/>
            </a:xfrm>
          </p:grpSpPr>
          <p:sp>
            <p:nvSpPr>
              <p:cNvPr id="591" name="CasellaDiTesto 590">
                <a:extLst>
                  <a:ext uri="{FF2B5EF4-FFF2-40B4-BE49-F238E27FC236}">
                    <a16:creationId xmlns:a16="http://schemas.microsoft.com/office/drawing/2014/main" id="{4427B273-CAF8-32B2-0244-1B4B3FC977F1}"/>
                  </a:ext>
                </a:extLst>
              </p:cNvPr>
              <p:cNvSpPr txBox="1"/>
              <p:nvPr/>
            </p:nvSpPr>
            <p:spPr>
              <a:xfrm>
                <a:off x="6297598" y="2966322"/>
                <a:ext cx="94680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100">
                    <a:latin typeface="Helvetica Neue Light" panose="020B0604020202020204" charset="0"/>
                  </a:rPr>
                  <a:t>I2C </a:t>
                </a:r>
              </a:p>
              <a:p>
                <a:pPr algn="ctr"/>
                <a:r>
                  <a:rPr lang="it-IT" sz="1100" err="1">
                    <a:latin typeface="Helvetica Neue Light" panose="020B0604020202020204" charset="0"/>
                  </a:rPr>
                  <a:t>read</a:t>
                </a:r>
                <a:r>
                  <a:rPr lang="it-IT" sz="1100">
                    <a:latin typeface="Helvetica Neue Light" panose="020B0604020202020204" charset="0"/>
                  </a:rPr>
                  <a:t> ACC</a:t>
                </a:r>
              </a:p>
            </p:txBody>
          </p:sp>
          <p:sp>
            <p:nvSpPr>
              <p:cNvPr id="592" name="Rettangolo con angoli arrotondati 591">
                <a:extLst>
                  <a:ext uri="{FF2B5EF4-FFF2-40B4-BE49-F238E27FC236}">
                    <a16:creationId xmlns:a16="http://schemas.microsoft.com/office/drawing/2014/main" id="{2812ACDB-2565-7144-5764-FCA75149828C}"/>
                  </a:ext>
                </a:extLst>
              </p:cNvPr>
              <p:cNvSpPr/>
              <p:nvPr/>
            </p:nvSpPr>
            <p:spPr>
              <a:xfrm>
                <a:off x="6386840" y="2947066"/>
                <a:ext cx="799858" cy="450143"/>
              </a:xfrm>
              <a:prstGeom prst="round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cxnSp>
          <p:nvCxnSpPr>
            <p:cNvPr id="599" name="Connettore 2 598">
              <a:extLst>
                <a:ext uri="{FF2B5EF4-FFF2-40B4-BE49-F238E27FC236}">
                  <a16:creationId xmlns:a16="http://schemas.microsoft.com/office/drawing/2014/main" id="{9DD09D80-D8A2-DF16-3305-FE201C1AD4C7}"/>
                </a:ext>
              </a:extLst>
            </p:cNvPr>
            <p:cNvCxnSpPr>
              <a:cxnSpLocks/>
            </p:cNvCxnSpPr>
            <p:nvPr/>
          </p:nvCxnSpPr>
          <p:spPr>
            <a:xfrm>
              <a:off x="6856909" y="3472579"/>
              <a:ext cx="1153334" cy="0"/>
            </a:xfrm>
            <a:prstGeom prst="straightConnector1">
              <a:avLst/>
            </a:prstGeom>
            <a:ln w="38100">
              <a:solidFill>
                <a:srgbClr val="98A8D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2" name="CasellaDiTesto 601">
              <a:extLst>
                <a:ext uri="{FF2B5EF4-FFF2-40B4-BE49-F238E27FC236}">
                  <a16:creationId xmlns:a16="http://schemas.microsoft.com/office/drawing/2014/main" id="{BB5F2545-1B81-F808-EB39-CDB078F929FE}"/>
                </a:ext>
              </a:extLst>
            </p:cNvPr>
            <p:cNvSpPr txBox="1"/>
            <p:nvPr/>
          </p:nvSpPr>
          <p:spPr>
            <a:xfrm>
              <a:off x="6785984" y="3199418"/>
              <a:ext cx="122425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000" i="1">
                  <a:latin typeface="Helvetica Neue Light" panose="020B0604020202020204" charset="0"/>
                </a:rPr>
                <a:t>10 samples </a:t>
              </a:r>
              <a:r>
                <a:rPr lang="it-IT" sz="1000" i="1" err="1">
                  <a:latin typeface="Helvetica Neue Light" panose="020B0604020202020204" charset="0"/>
                </a:rPr>
                <a:t>avg</a:t>
              </a:r>
              <a:endParaRPr lang="it-IT" sz="1000" i="1">
                <a:latin typeface="Helvetica Neue Light" panose="020B0604020202020204" charset="0"/>
              </a:endParaRPr>
            </a:p>
          </p:txBody>
        </p:sp>
        <p:cxnSp>
          <p:nvCxnSpPr>
            <p:cNvPr id="605" name="Connettore 2 604">
              <a:extLst>
                <a:ext uri="{FF2B5EF4-FFF2-40B4-BE49-F238E27FC236}">
                  <a16:creationId xmlns:a16="http://schemas.microsoft.com/office/drawing/2014/main" id="{CEBF66EA-C3AE-3CA4-935F-466FB4EB0D93}"/>
                </a:ext>
              </a:extLst>
            </p:cNvPr>
            <p:cNvCxnSpPr>
              <a:cxnSpLocks/>
            </p:cNvCxnSpPr>
            <p:nvPr/>
          </p:nvCxnSpPr>
          <p:spPr>
            <a:xfrm>
              <a:off x="7678697" y="2437445"/>
              <a:ext cx="267098" cy="0"/>
            </a:xfrm>
            <a:prstGeom prst="straightConnector1">
              <a:avLst/>
            </a:prstGeom>
            <a:ln w="38100">
              <a:solidFill>
                <a:srgbClr val="98A8D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7" name="Connettore 2 56">
            <a:extLst>
              <a:ext uri="{FF2B5EF4-FFF2-40B4-BE49-F238E27FC236}">
                <a16:creationId xmlns:a16="http://schemas.microsoft.com/office/drawing/2014/main" id="{9D1FD0CF-ADDA-B30A-7D2B-22127A1CCC8F}"/>
              </a:ext>
            </a:extLst>
          </p:cNvPr>
          <p:cNvCxnSpPr>
            <a:cxnSpLocks/>
          </p:cNvCxnSpPr>
          <p:nvPr/>
        </p:nvCxnSpPr>
        <p:spPr>
          <a:xfrm>
            <a:off x="7543980" y="3476366"/>
            <a:ext cx="43635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1" name="Immagine 620" descr="Immagine che contiene giallo, design&#10;&#10;Descrizione generata automaticamente">
            <a:extLst>
              <a:ext uri="{FF2B5EF4-FFF2-40B4-BE49-F238E27FC236}">
                <a16:creationId xmlns:a16="http://schemas.microsoft.com/office/drawing/2014/main" id="{9B0CF31F-C0AA-4430-1D63-411ACC3013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12732" y="2175859"/>
            <a:ext cx="169725" cy="610991"/>
          </a:xfrm>
          <a:prstGeom prst="rect">
            <a:avLst/>
          </a:prstGeom>
        </p:spPr>
      </p:pic>
      <p:grpSp>
        <p:nvGrpSpPr>
          <p:cNvPr id="637" name="Gruppo 636">
            <a:extLst>
              <a:ext uri="{FF2B5EF4-FFF2-40B4-BE49-F238E27FC236}">
                <a16:creationId xmlns:a16="http://schemas.microsoft.com/office/drawing/2014/main" id="{566F9644-38C0-9705-704B-D23E610A0349}"/>
              </a:ext>
            </a:extLst>
          </p:cNvPr>
          <p:cNvGrpSpPr/>
          <p:nvPr/>
        </p:nvGrpSpPr>
        <p:grpSpPr>
          <a:xfrm>
            <a:off x="7982825" y="3103079"/>
            <a:ext cx="832909" cy="694300"/>
            <a:chOff x="7982825" y="3103079"/>
            <a:chExt cx="832909" cy="694300"/>
          </a:xfrm>
        </p:grpSpPr>
        <p:pic>
          <p:nvPicPr>
            <p:cNvPr id="615" name="Immagine 614" descr="Immagine che contiene elettronica, computer, computer, Dispositivo di output&#10;&#10;Descrizione generata automaticamente">
              <a:extLst>
                <a:ext uri="{FF2B5EF4-FFF2-40B4-BE49-F238E27FC236}">
                  <a16:creationId xmlns:a16="http://schemas.microsoft.com/office/drawing/2014/main" id="{BAA9E2B6-E25D-F48B-E69C-2211366CF2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0404" t="17165" r="10404" b="16822"/>
            <a:stretch/>
          </p:blipFill>
          <p:spPr>
            <a:xfrm>
              <a:off x="7982825" y="3103079"/>
              <a:ext cx="832909" cy="694300"/>
            </a:xfrm>
            <a:prstGeom prst="rect">
              <a:avLst/>
            </a:prstGeom>
          </p:spPr>
        </p:pic>
        <p:pic>
          <p:nvPicPr>
            <p:cNvPr id="634" name="Immagine 633" descr="Immagine che contiene Elementi grafici, Carattere, design&#10;&#10;Descrizione generata automaticamente">
              <a:extLst>
                <a:ext uri="{FF2B5EF4-FFF2-40B4-BE49-F238E27FC236}">
                  <a16:creationId xmlns:a16="http://schemas.microsoft.com/office/drawing/2014/main" id="{1CB58687-8187-9F8F-B6F5-E91506AA3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284809" y="3183447"/>
              <a:ext cx="228940" cy="185404"/>
            </a:xfrm>
            <a:prstGeom prst="rect">
              <a:avLst/>
            </a:prstGeom>
          </p:spPr>
        </p:pic>
        <p:sp>
          <p:nvSpPr>
            <p:cNvPr id="636" name="CasellaDiTesto 635">
              <a:extLst>
                <a:ext uri="{FF2B5EF4-FFF2-40B4-BE49-F238E27FC236}">
                  <a16:creationId xmlns:a16="http://schemas.microsoft.com/office/drawing/2014/main" id="{E6520B8A-B678-10D4-7D02-9ABCEB9770E3}"/>
                </a:ext>
              </a:extLst>
            </p:cNvPr>
            <p:cNvSpPr txBox="1"/>
            <p:nvPr/>
          </p:nvSpPr>
          <p:spPr>
            <a:xfrm>
              <a:off x="8149231" y="3307659"/>
              <a:ext cx="50009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700">
                  <a:solidFill>
                    <a:srgbClr val="D94227"/>
                  </a:solidFill>
                  <a:latin typeface="Forte" panose="03060902040502070203" pitchFamily="66" charset="0"/>
                </a:rPr>
                <a:t>Handy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5274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9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BE7CEBEA-F7A1-64D2-0463-AF5D7021EC39}"/>
              </a:ext>
            </a:extLst>
          </p:cNvPr>
          <p:cNvSpPr/>
          <p:nvPr/>
        </p:nvSpPr>
        <p:spPr>
          <a:xfrm>
            <a:off x="-220641" y="172456"/>
            <a:ext cx="8998737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407C4DBA-93D9-4843-F3CA-E5AF2D835919}"/>
              </a:ext>
            </a:extLst>
          </p:cNvPr>
          <p:cNvSpPr/>
          <p:nvPr/>
        </p:nvSpPr>
        <p:spPr>
          <a:xfrm>
            <a:off x="-6627674" y="865200"/>
            <a:ext cx="6809976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5CB1A614-2D54-9AA1-1457-F7FCAB28C0B8}"/>
              </a:ext>
            </a:extLst>
          </p:cNvPr>
          <p:cNvSpPr txBox="1"/>
          <p:nvPr/>
        </p:nvSpPr>
        <p:spPr>
          <a:xfrm>
            <a:off x="745860" y="198145"/>
            <a:ext cx="52906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0190D35-1D2A-47E9-4D2F-CF394D5BC7D1}"/>
              </a:ext>
            </a:extLst>
          </p:cNvPr>
          <p:cNvSpPr txBox="1"/>
          <p:nvPr/>
        </p:nvSpPr>
        <p:spPr>
          <a:xfrm>
            <a:off x="-5288268" y="890889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pic>
        <p:nvPicPr>
          <p:cNvPr id="4" name="Immagine 3" descr="Immagine che contiene schizzo, design, illustrazione&#10;&#10;Descrizione generata automaticamente">
            <a:extLst>
              <a:ext uri="{FF2B5EF4-FFF2-40B4-BE49-F238E27FC236}">
                <a16:creationId xmlns:a16="http://schemas.microsoft.com/office/drawing/2014/main" id="{30556D97-9636-2DCF-15D0-6F1C58D522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29" r="16068"/>
          <a:stretch/>
        </p:blipFill>
        <p:spPr>
          <a:xfrm>
            <a:off x="5451484" y="1123881"/>
            <a:ext cx="3183183" cy="3217210"/>
          </a:xfrm>
          <a:prstGeom prst="rect">
            <a:avLst/>
          </a:prstGeom>
        </p:spPr>
      </p:pic>
      <p:graphicFrame>
        <p:nvGraphicFramePr>
          <p:cNvPr id="20" name="Grafico 19">
            <a:extLst>
              <a:ext uri="{FF2B5EF4-FFF2-40B4-BE49-F238E27FC236}">
                <a16:creationId xmlns:a16="http://schemas.microsoft.com/office/drawing/2014/main" id="{889A372B-1B7C-13BC-FC74-0AB4DA19B6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1244717"/>
              </p:ext>
            </p:extLst>
          </p:nvPr>
        </p:nvGraphicFramePr>
        <p:xfrm>
          <a:off x="2664419" y="3120532"/>
          <a:ext cx="1543524" cy="15967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1" name="Grafico 20">
            <a:extLst>
              <a:ext uri="{FF2B5EF4-FFF2-40B4-BE49-F238E27FC236}">
                <a16:creationId xmlns:a16="http://schemas.microsoft.com/office/drawing/2014/main" id="{81808520-0013-A069-10AB-B857C018C8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07587984"/>
              </p:ext>
            </p:extLst>
          </p:nvPr>
        </p:nvGraphicFramePr>
        <p:xfrm>
          <a:off x="990544" y="3111764"/>
          <a:ext cx="1561649" cy="15967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5" name="Google Shape;642;p30">
            <a:extLst>
              <a:ext uri="{FF2B5EF4-FFF2-40B4-BE49-F238E27FC236}">
                <a16:creationId xmlns:a16="http://schemas.microsoft.com/office/drawing/2014/main" id="{B693708E-A3B3-6B6E-B6D5-4F7430BD2B0E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EED0D337-BDD7-DFA5-F13D-B59D8345238C}"/>
              </a:ext>
            </a:extLst>
          </p:cNvPr>
          <p:cNvGrpSpPr/>
          <p:nvPr/>
        </p:nvGrpSpPr>
        <p:grpSpPr>
          <a:xfrm>
            <a:off x="509333" y="1053472"/>
            <a:ext cx="4855147" cy="1938992"/>
            <a:chOff x="509333" y="893118"/>
            <a:chExt cx="4855147" cy="1938992"/>
          </a:xfrm>
        </p:grpSpPr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ABEAE76E-86A9-F2B7-C8CA-E8C70580BB0C}"/>
                </a:ext>
              </a:extLst>
            </p:cNvPr>
            <p:cNvSpPr txBox="1"/>
            <p:nvPr/>
          </p:nvSpPr>
          <p:spPr>
            <a:xfrm>
              <a:off x="509333" y="893118"/>
              <a:ext cx="4855147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>
                  <a:latin typeface="Helvetica Neue Light" panose="020B0604020202020204" charset="0"/>
                </a:rPr>
                <a:t>For </a:t>
              </a:r>
              <a:r>
                <a:rPr lang="it-IT" sz="1200" err="1">
                  <a:latin typeface="Helvetica Neue Light" panose="020B0604020202020204" charset="0"/>
                </a:rPr>
                <a:t>every</a:t>
              </a:r>
              <a:r>
                <a:rPr lang="it-IT" sz="1200">
                  <a:latin typeface="Helvetica Neue Light" panose="020B0604020202020204" charset="0"/>
                </a:rPr>
                <a:t> </a:t>
              </a:r>
              <a:r>
                <a:rPr lang="it-IT" sz="1200" err="1">
                  <a:latin typeface="Helvetica Neue Light" panose="020B0604020202020204" charset="0"/>
                </a:rPr>
                <a:t>subject</a:t>
              </a:r>
              <a:r>
                <a:rPr lang="it-IT" sz="1200">
                  <a:latin typeface="Helvetica Neue Light" panose="020B0604020202020204" charset="0"/>
                </a:rPr>
                <a:t>: </a:t>
              </a:r>
            </a:p>
            <a:p>
              <a:endParaRPr lang="it-IT" sz="1200">
                <a:latin typeface="Helvetica Neue Light" panose="020B0604020202020204" charset="0"/>
              </a:endParaRPr>
            </a:p>
            <a:p>
              <a:pPr marL="285750" indent="-285750">
                <a:buClr>
                  <a:schemeClr val="accent1">
                    <a:lumMod val="50000"/>
                  </a:schemeClr>
                </a:buClr>
                <a:buSzPct val="150000"/>
                <a:buFont typeface="Arial" panose="020B0604020202020204" pitchFamily="34" charset="0"/>
                <a:buChar char="•"/>
              </a:pPr>
              <a:r>
                <a:rPr lang="it-IT" sz="1200" err="1">
                  <a:latin typeface="Helvetica Neue Light" panose="020B0604020202020204" charset="0"/>
                </a:rPr>
                <a:t>Perform</a:t>
              </a:r>
              <a:r>
                <a:rPr lang="it-IT" sz="1200">
                  <a:latin typeface="Helvetica Neue Light" panose="020B0604020202020204" charset="0"/>
                </a:rPr>
                <a:t> </a:t>
              </a:r>
              <a:r>
                <a:rPr lang="it-IT" sz="1200" b="1" err="1">
                  <a:latin typeface="Helvetica Neue Light" panose="020B0604020202020204" charset="0"/>
                </a:rPr>
                <a:t>all</a:t>
              </a:r>
              <a:r>
                <a:rPr lang="it-IT" sz="1200" b="1">
                  <a:latin typeface="Helvetica Neue Light" panose="020B0604020202020204" charset="0"/>
                </a:rPr>
                <a:t> the </a:t>
              </a:r>
              <a:r>
                <a:rPr lang="it-IT" sz="1200" b="1" err="1">
                  <a:latin typeface="Helvetica Neue Light" panose="020B0604020202020204" charset="0"/>
                </a:rPr>
                <a:t>alphabet</a:t>
              </a:r>
              <a:r>
                <a:rPr lang="it-IT" sz="1200" b="1">
                  <a:latin typeface="Helvetica Neue Light" panose="020B0604020202020204" charset="0"/>
                </a:rPr>
                <a:t> </a:t>
              </a:r>
            </a:p>
            <a:p>
              <a:endParaRPr lang="it-IT" sz="1200" b="1">
                <a:latin typeface="Helvetica Neue Light" panose="020B0604020202020204" charset="0"/>
              </a:endParaRPr>
            </a:p>
            <a:p>
              <a:pPr marL="285750" indent="-285750">
                <a:buClr>
                  <a:schemeClr val="accent1">
                    <a:lumMod val="50000"/>
                  </a:schemeClr>
                </a:buClr>
                <a:buSzPct val="150000"/>
                <a:buFont typeface="Arial" panose="020B0604020202020204" pitchFamily="34" charset="0"/>
                <a:buChar char="•"/>
              </a:pPr>
              <a:r>
                <a:rPr lang="it-IT" sz="1200">
                  <a:latin typeface="Helvetica Neue Light" panose="020B0604020202020204" charset="0"/>
                </a:rPr>
                <a:t>Do </a:t>
              </a:r>
              <a:r>
                <a:rPr lang="it-IT" sz="1200" b="1">
                  <a:latin typeface="Helvetica Neue Light" panose="020B0604020202020204" charset="0"/>
                </a:rPr>
                <a:t>3 more </a:t>
              </a:r>
              <a:r>
                <a:rPr lang="it-IT" sz="1200" b="1" err="1">
                  <a:latin typeface="Helvetica Neue Light" panose="020B0604020202020204" charset="0"/>
                </a:rPr>
                <a:t>gestures</a:t>
              </a:r>
              <a:r>
                <a:rPr lang="it-IT" sz="1200">
                  <a:latin typeface="Helvetica Neue Light" panose="020B0604020202020204" charset="0"/>
                </a:rPr>
                <a:t>: </a:t>
              </a:r>
            </a:p>
            <a:p>
              <a:pPr>
                <a:buClr>
                  <a:schemeClr val="accent1">
                    <a:lumMod val="50000"/>
                  </a:schemeClr>
                </a:buClr>
                <a:buSzPct val="150000"/>
              </a:pPr>
              <a:r>
                <a:rPr lang="it-IT" sz="1200">
                  <a:latin typeface="Helvetica Neue Light" panose="020B0604020202020204" charset="0"/>
                  <a:sym typeface="Wingdings" panose="05000000000000000000" pitchFamily="2" charset="2"/>
                </a:rPr>
                <a:t>       ‘</a:t>
              </a:r>
              <a:r>
                <a:rPr lang="it-IT" sz="1200" i="1">
                  <a:latin typeface="Helvetica Neue Light" panose="020B0604020202020204" charset="0"/>
                  <a:sym typeface="Wingdings" panose="05000000000000000000" pitchFamily="2" charset="2"/>
                </a:rPr>
                <a:t>open</a:t>
              </a:r>
              <a:r>
                <a:rPr lang="it-IT" sz="1200">
                  <a:latin typeface="Helvetica Neue Light" panose="020B0604020202020204" charset="0"/>
                  <a:sym typeface="Wingdings" panose="05000000000000000000" pitchFamily="2" charset="2"/>
                </a:rPr>
                <a:t>’            </a:t>
              </a:r>
              <a:r>
                <a:rPr lang="en-US" sz="1200">
                  <a:latin typeface="Helvetica Neue Light" panose="020B0604020202020204" charset="0"/>
                  <a:sym typeface="Wingdings" panose="05000000000000000000" pitchFamily="2" charset="2"/>
                </a:rPr>
                <a:t>Hand fully open with the back facing the subject</a:t>
              </a:r>
              <a:endParaRPr lang="it-IT" sz="1200">
                <a:latin typeface="Helvetica Neue Light" panose="020B0604020202020204" charset="0"/>
                <a:sym typeface="Wingdings" panose="05000000000000000000" pitchFamily="2" charset="2"/>
              </a:endParaRPr>
            </a:p>
            <a:p>
              <a:r>
                <a:rPr lang="it-IT" sz="1200">
                  <a:latin typeface="Helvetica Neue Light" panose="020B0604020202020204" charset="0"/>
                  <a:sym typeface="Wingdings" panose="05000000000000000000" pitchFamily="2" charset="2"/>
                </a:rPr>
                <a:t>       ‘</a:t>
              </a:r>
              <a:r>
                <a:rPr lang="it-IT" sz="1200" i="1" err="1">
                  <a:latin typeface="Helvetica Neue Light" panose="020B0604020202020204" charset="0"/>
                  <a:sym typeface="Wingdings" panose="05000000000000000000" pitchFamily="2" charset="2"/>
                </a:rPr>
                <a:t>closed</a:t>
              </a:r>
              <a:r>
                <a:rPr lang="it-IT" sz="1200">
                  <a:latin typeface="Helvetica Neue Light" panose="020B0604020202020204" charset="0"/>
                  <a:sym typeface="Wingdings" panose="05000000000000000000" pitchFamily="2" charset="2"/>
                </a:rPr>
                <a:t>’          </a:t>
              </a:r>
              <a:r>
                <a:rPr lang="en-US" sz="1200">
                  <a:latin typeface="Helvetica Neue Light" panose="020B0604020202020204" charset="0"/>
                  <a:sym typeface="Wingdings" panose="05000000000000000000" pitchFamily="2" charset="2"/>
                </a:rPr>
                <a:t>Hand completely closed  </a:t>
              </a:r>
            </a:p>
            <a:p>
              <a:r>
                <a:rPr lang="en-US" sz="1200">
                  <a:latin typeface="Helvetica Neue Light" panose="020B0604020202020204" charset="0"/>
                  <a:sym typeface="Wingdings" panose="05000000000000000000" pitchFamily="2" charset="2"/>
                </a:rPr>
                <a:t>       </a:t>
              </a:r>
              <a:r>
                <a:rPr lang="it-IT" sz="1200">
                  <a:latin typeface="Helvetica Neue Light" panose="020B0604020202020204" charset="0"/>
                  <a:sym typeface="Wingdings" panose="05000000000000000000" pitchFamily="2" charset="2"/>
                </a:rPr>
                <a:t>‘</a:t>
              </a:r>
              <a:r>
                <a:rPr lang="it-IT" sz="1200" i="1">
                  <a:latin typeface="Helvetica Neue Light" panose="020B0604020202020204" charset="0"/>
                  <a:sym typeface="Wingdings" panose="05000000000000000000" pitchFamily="2" charset="2"/>
                </a:rPr>
                <a:t>dummy</a:t>
              </a:r>
              <a:r>
                <a:rPr lang="it-IT" sz="1200">
                  <a:latin typeface="Helvetica Neue Light" panose="020B0604020202020204" charset="0"/>
                  <a:sym typeface="Wingdings" panose="05000000000000000000" pitchFamily="2" charset="2"/>
                </a:rPr>
                <a:t>’         </a:t>
              </a:r>
              <a:r>
                <a:rPr lang="en-US" sz="1200">
                  <a:latin typeface="Helvetica Neue Light" panose="020B0604020202020204" charset="0"/>
                  <a:sym typeface="Wingdings" panose="05000000000000000000" pitchFamily="2" charset="2"/>
                </a:rPr>
                <a:t>Hand fully open with palm facing upwards</a:t>
              </a:r>
            </a:p>
            <a:p>
              <a:endParaRPr lang="it-IT" sz="1200">
                <a:latin typeface="Helvetica Neue Light" panose="020B0604020202020204" charset="0"/>
                <a:sym typeface="Wingdings" panose="05000000000000000000" pitchFamily="2" charset="2"/>
              </a:endParaRPr>
            </a:p>
            <a:p>
              <a:pPr marL="285750" indent="-285750">
                <a:buClr>
                  <a:schemeClr val="accent1">
                    <a:lumMod val="50000"/>
                  </a:schemeClr>
                </a:buClr>
                <a:buSzPct val="150000"/>
                <a:buFont typeface="Arial" panose="020B0604020202020204" pitchFamily="34" charset="0"/>
                <a:buChar char="•"/>
              </a:pPr>
              <a:r>
                <a:rPr lang="it-IT" sz="1200" err="1">
                  <a:latin typeface="Helvetica Neue Light" panose="020B0604020202020204" charset="0"/>
                </a:rPr>
                <a:t>Repeat</a:t>
              </a:r>
              <a:r>
                <a:rPr lang="it-IT" sz="1200">
                  <a:latin typeface="Helvetica Neue Light" panose="020B0604020202020204" charset="0"/>
                </a:rPr>
                <a:t> </a:t>
              </a:r>
              <a:r>
                <a:rPr lang="it-IT" sz="1200" err="1">
                  <a:latin typeface="Helvetica Neue Light" panose="020B0604020202020204" charset="0"/>
                </a:rPr>
                <a:t>at</a:t>
              </a:r>
              <a:r>
                <a:rPr lang="it-IT" sz="1200">
                  <a:latin typeface="Helvetica Neue Light" panose="020B0604020202020204" charset="0"/>
                </a:rPr>
                <a:t> </a:t>
              </a:r>
              <a:r>
                <a:rPr lang="it-IT" sz="1200" err="1">
                  <a:latin typeface="Helvetica Neue Light" panose="020B0604020202020204" charset="0"/>
                </a:rPr>
                <a:t>least</a:t>
              </a:r>
              <a:r>
                <a:rPr lang="it-IT" sz="1200">
                  <a:latin typeface="Helvetica Neue Light" panose="020B0604020202020204" charset="0"/>
                </a:rPr>
                <a:t> </a:t>
              </a:r>
              <a:r>
                <a:rPr lang="it-IT" sz="1200" err="1">
                  <a:latin typeface="Helvetica Neue Light" panose="020B0604020202020204" charset="0"/>
                </a:rPr>
                <a:t>two</a:t>
              </a:r>
              <a:r>
                <a:rPr lang="it-IT" sz="1200">
                  <a:latin typeface="Helvetica Neue Light" panose="020B0604020202020204" charset="0"/>
                </a:rPr>
                <a:t> times</a:t>
              </a:r>
            </a:p>
          </p:txBody>
        </p:sp>
        <p:cxnSp>
          <p:nvCxnSpPr>
            <p:cNvPr id="2" name="Connettore 2 1">
              <a:extLst>
                <a:ext uri="{FF2B5EF4-FFF2-40B4-BE49-F238E27FC236}">
                  <a16:creationId xmlns:a16="http://schemas.microsoft.com/office/drawing/2014/main" id="{96C78587-C21E-A9ED-1072-A7C95946A427}"/>
                </a:ext>
              </a:extLst>
            </p:cNvPr>
            <p:cNvCxnSpPr>
              <a:cxnSpLocks/>
            </p:cNvCxnSpPr>
            <p:nvPr/>
          </p:nvCxnSpPr>
          <p:spPr>
            <a:xfrm>
              <a:off x="1546860" y="1955246"/>
              <a:ext cx="228600" cy="0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2 17">
              <a:extLst>
                <a:ext uri="{FF2B5EF4-FFF2-40B4-BE49-F238E27FC236}">
                  <a16:creationId xmlns:a16="http://schemas.microsoft.com/office/drawing/2014/main" id="{660AE8B3-1DF8-C6C8-91C8-8BF9413BFE6B}"/>
                </a:ext>
              </a:extLst>
            </p:cNvPr>
            <p:cNvCxnSpPr>
              <a:cxnSpLocks/>
            </p:cNvCxnSpPr>
            <p:nvPr/>
          </p:nvCxnSpPr>
          <p:spPr>
            <a:xfrm>
              <a:off x="1546860" y="2130506"/>
              <a:ext cx="228600" cy="0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2 18">
              <a:extLst>
                <a:ext uri="{FF2B5EF4-FFF2-40B4-BE49-F238E27FC236}">
                  <a16:creationId xmlns:a16="http://schemas.microsoft.com/office/drawing/2014/main" id="{B76F400A-9379-6A84-87A8-9C58D849B4B1}"/>
                </a:ext>
              </a:extLst>
            </p:cNvPr>
            <p:cNvCxnSpPr>
              <a:cxnSpLocks/>
            </p:cNvCxnSpPr>
            <p:nvPr/>
          </p:nvCxnSpPr>
          <p:spPr>
            <a:xfrm>
              <a:off x="1546860" y="2299349"/>
              <a:ext cx="228600" cy="0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7455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10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42;p30">
            <a:extLst>
              <a:ext uri="{FF2B5EF4-FFF2-40B4-BE49-F238E27FC236}">
                <a16:creationId xmlns:a16="http://schemas.microsoft.com/office/drawing/2014/main" id="{2402ACCA-9D2A-AF0E-6D8E-8360DCAEDEE9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" name="Rectangle: Rounded Corners 7">
            <a:extLst>
              <a:ext uri="{FF2B5EF4-FFF2-40B4-BE49-F238E27FC236}">
                <a16:creationId xmlns:a16="http://schemas.microsoft.com/office/drawing/2014/main" id="{833F54F4-EC42-CDC4-7D52-5BEF43F19297}"/>
              </a:ext>
            </a:extLst>
          </p:cNvPr>
          <p:cNvSpPr/>
          <p:nvPr/>
        </p:nvSpPr>
        <p:spPr>
          <a:xfrm>
            <a:off x="-201331" y="177984"/>
            <a:ext cx="8979427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7D290DED-3C3B-9903-D5F2-A74FBD7F5695}"/>
              </a:ext>
            </a:extLst>
          </p:cNvPr>
          <p:cNvSpPr txBox="1"/>
          <p:nvPr/>
        </p:nvSpPr>
        <p:spPr>
          <a:xfrm>
            <a:off x="542083" y="203673"/>
            <a:ext cx="33160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- ML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5FE7E28-ABF9-B2A8-7752-B9B298EEF3BA}"/>
              </a:ext>
            </a:extLst>
          </p:cNvPr>
          <p:cNvSpPr txBox="1"/>
          <p:nvPr/>
        </p:nvSpPr>
        <p:spPr>
          <a:xfrm>
            <a:off x="559145" y="865200"/>
            <a:ext cx="7709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002060"/>
              </a:buClr>
            </a:pPr>
            <a:r>
              <a:rPr lang="it-IT" sz="1400">
                <a:latin typeface="Helvetica Neue Light" panose="020B0604020202020204" charset="0"/>
              </a:rPr>
              <a:t>A Machine Learning approach for hand </a:t>
            </a:r>
            <a:r>
              <a:rPr lang="it-IT" sz="1400" err="1">
                <a:latin typeface="Helvetica Neue Light" panose="020B0604020202020204" charset="0"/>
              </a:rPr>
              <a:t>gestures</a:t>
            </a:r>
            <a:r>
              <a:rPr lang="it-IT" sz="1400">
                <a:latin typeface="Helvetica Neue Light" panose="020B0604020202020204" charset="0"/>
              </a:rPr>
              <a:t> classification </a:t>
            </a:r>
            <a:r>
              <a:rPr lang="it-IT" sz="1400" err="1">
                <a:latin typeface="Helvetica Neue Light" panose="020B0604020202020204" charset="0"/>
              </a:rPr>
              <a:t>was</a:t>
            </a:r>
            <a:r>
              <a:rPr lang="it-IT" sz="1400">
                <a:latin typeface="Helvetica Neue Light" panose="020B0604020202020204" charset="0"/>
              </a:rPr>
              <a:t> </a:t>
            </a:r>
            <a:r>
              <a:rPr lang="it-IT" sz="1400" err="1">
                <a:latin typeface="Helvetica Neue Light" panose="020B0604020202020204" charset="0"/>
              </a:rPr>
              <a:t>developed</a:t>
            </a:r>
            <a:r>
              <a:rPr lang="it-IT" sz="1400">
                <a:latin typeface="Helvetica Neue Light" panose="020B0604020202020204" charset="0"/>
              </a:rPr>
              <a:t> 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2221624-8AF0-9D1C-3311-1298E0444E2B}"/>
              </a:ext>
            </a:extLst>
          </p:cNvPr>
          <p:cNvSpPr txBox="1"/>
          <p:nvPr/>
        </p:nvSpPr>
        <p:spPr>
          <a:xfrm>
            <a:off x="1408371" y="1347148"/>
            <a:ext cx="18213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latin typeface="Helvetica Neue Light" panose="020B0604020202020204" charset="0"/>
              </a:rPr>
              <a:t>Data Scaling 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DB9C669-C435-84ED-938F-B0B4F19DEC0C}"/>
              </a:ext>
            </a:extLst>
          </p:cNvPr>
          <p:cNvSpPr txBox="1"/>
          <p:nvPr/>
        </p:nvSpPr>
        <p:spPr>
          <a:xfrm>
            <a:off x="5655440" y="1347148"/>
            <a:ext cx="24607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err="1">
                <a:latin typeface="Helvetica Neue Light" panose="020B0604020202020204" charset="0"/>
              </a:rPr>
              <a:t>Classification</a:t>
            </a:r>
            <a:r>
              <a:rPr lang="it-IT" sz="1400">
                <a:latin typeface="Helvetica Neue Light" panose="020B0604020202020204" charset="0"/>
              </a:rPr>
              <a:t> models 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C1FC54F3-9084-E1BD-3F1C-AA452135BBEE}"/>
              </a:ext>
            </a:extLst>
          </p:cNvPr>
          <p:cNvCxnSpPr>
            <a:cxnSpLocks/>
          </p:cNvCxnSpPr>
          <p:nvPr/>
        </p:nvCxnSpPr>
        <p:spPr>
          <a:xfrm>
            <a:off x="661639" y="1688668"/>
            <a:ext cx="3427141" cy="0"/>
          </a:xfrm>
          <a:prstGeom prst="line">
            <a:avLst/>
          </a:prstGeom>
          <a:ln w="28575">
            <a:solidFill>
              <a:srgbClr val="B3D8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87E5A6A4-8752-BC87-751C-9EA055F20FB8}"/>
              </a:ext>
            </a:extLst>
          </p:cNvPr>
          <p:cNvCxnSpPr>
            <a:cxnSpLocks/>
          </p:cNvCxnSpPr>
          <p:nvPr/>
        </p:nvCxnSpPr>
        <p:spPr>
          <a:xfrm>
            <a:off x="5124814" y="1688668"/>
            <a:ext cx="3521956" cy="0"/>
          </a:xfrm>
          <a:prstGeom prst="line">
            <a:avLst/>
          </a:prstGeom>
          <a:ln w="28575">
            <a:solidFill>
              <a:srgbClr val="B3D8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asellaDiTesto 18">
                <a:extLst>
                  <a:ext uri="{FF2B5EF4-FFF2-40B4-BE49-F238E27FC236}">
                    <a16:creationId xmlns:a16="http://schemas.microsoft.com/office/drawing/2014/main" id="{752FB1A0-4524-1796-A795-01ECDD4D6672}"/>
                  </a:ext>
                </a:extLst>
              </p:cNvPr>
              <p:cNvSpPr txBox="1"/>
              <p:nvPr/>
            </p:nvSpPr>
            <p:spPr>
              <a:xfrm>
                <a:off x="661639" y="1813932"/>
                <a:ext cx="3910362" cy="27285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rgbClr val="002060"/>
                  </a:buClr>
                  <a:buFont typeface="Arial" panose="020B0604020202020204" pitchFamily="34" charset="0"/>
                  <a:buChar char="•"/>
                </a:pPr>
                <a:r>
                  <a:rPr lang="it-IT" sz="1400" b="1" i="1">
                    <a:latin typeface="Helvetica Neue Light" panose="020B0604020202020204" charset="0"/>
                  </a:rPr>
                  <a:t>Analog sensors</a:t>
                </a:r>
              </a:p>
              <a:p>
                <a:pPr>
                  <a:buClr>
                    <a:srgbClr val="002060"/>
                  </a:buClr>
                </a:pPr>
                <a:r>
                  <a:rPr lang="it-IT" sz="1400" b="1" i="1">
                    <a:latin typeface="Helvetica Neue Light" panose="020B0604020202020204" charset="0"/>
                  </a:rPr>
                  <a:t>      </a:t>
                </a:r>
              </a:p>
              <a:p>
                <a:pPr>
                  <a:buClr>
                    <a:srgbClr val="002060"/>
                  </a:buClr>
                </a:pPr>
                <a:r>
                  <a:rPr lang="it-IT" sz="1400" b="1" i="1">
                    <a:latin typeface="Helvetica Neue Light" panose="020B0604020202020204" charset="0"/>
                  </a:rPr>
                  <a:t>      </a:t>
                </a:r>
                <a:r>
                  <a:rPr lang="it-IT" sz="1400">
                    <a:latin typeface="Helvetica Neue Light" panose="020B0604020202020204" charset="0"/>
                  </a:rPr>
                  <a:t>Pseudo min-max </a:t>
                </a:r>
                <a:r>
                  <a:rPr lang="it-IT" sz="1400" err="1">
                    <a:latin typeface="Helvetica Neue Light" panose="020B0604020202020204" charset="0"/>
                  </a:rPr>
                  <a:t>standardization</a:t>
                </a:r>
                <a:r>
                  <a:rPr lang="it-IT" sz="1400">
                    <a:latin typeface="Helvetica Neue Light" panose="020B0604020202020204" charset="0"/>
                  </a:rPr>
                  <a:t>: </a:t>
                </a:r>
                <a:endParaRPr lang="it-IT" sz="1200" b="0" i="1">
                  <a:latin typeface="Cambria Math" panose="02040503050406030204" pitchFamily="18" charset="0"/>
                </a:endParaRPr>
              </a:p>
              <a:p>
                <a:pPr>
                  <a:buClr>
                    <a:srgbClr val="002060"/>
                  </a:buClr>
                </a:pPr>
                <a:endParaRPr lang="it-IT" sz="1200" b="0" i="1">
                  <a:latin typeface="Cambria Math" panose="02040503050406030204" pitchFamily="18" charset="0"/>
                </a:endParaRPr>
              </a:p>
              <a:p>
                <a:pPr>
                  <a:buClr>
                    <a:srgbClr val="002060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it-IT" sz="12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2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2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200" i="1" dirty="0">
                              <a:latin typeface="Cambria Math" panose="02040503050406030204" pitchFamily="18" charset="0"/>
                            </a:rPr>
                            <m:t>− </m:t>
                          </m:r>
                          <m:r>
                            <a:rPr lang="en-US" sz="1200" i="1" dirty="0">
                              <a:latin typeface="Cambria Math" panose="02040503050406030204" pitchFamily="18" charset="0"/>
                            </a:rPr>
                            <m:t>𝑐𝑙𝑜𝑠𝑒𝑑</m:t>
                          </m:r>
                        </m:e>
                      </m:d>
                      <m:r>
                        <a:rPr lang="en-US" sz="1200" i="1" dirty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sz="120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12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en-US" sz="12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it-IT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200" i="1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it-IT" sz="1200" i="1">
                                          <a:latin typeface="Cambria Math" panose="02040503050406030204" pitchFamily="18" charset="0"/>
                                        </a:rPr>
                                        <m:t>𝑛𝑒𝑤</m:t>
                                      </m:r>
                                    </m:e>
                                    <m:sub>
                                      <m:r>
                                        <a:rPr lang="it-IT" sz="1200" i="1">
                                          <a:latin typeface="Cambria Math" panose="02040503050406030204" pitchFamily="18" charset="0"/>
                                        </a:rPr>
                                        <m:t>𝑚𝑎𝑥</m:t>
                                      </m:r>
                                    </m:sub>
                                  </m:sSub>
                                </m:fName>
                                <m:e>
                                  <m:r>
                                    <a:rPr lang="en-US" sz="1200" i="1" dirty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200" i="1">
                                          <a:latin typeface="Cambria Math" panose="02040503050406030204" pitchFamily="18" charset="0"/>
                                        </a:rPr>
                                        <m:t>𝑛𝑒𝑤</m:t>
                                      </m:r>
                                    </m:e>
                                    <m:sub>
                                      <m:r>
                                        <a:rPr lang="it-IT" sz="1200" i="1">
                                          <a:latin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</m:sSub>
                                </m:e>
                              </m:func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US" sz="12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1" dirty="0">
                                  <a:latin typeface="Cambria Math" panose="02040503050406030204" pitchFamily="18" charset="0"/>
                                </a:rPr>
                                <m:t>𝑜𝑝𝑒𝑛</m:t>
                              </m:r>
                              <m:r>
                                <a:rPr lang="en-US" sz="1200" i="1" dirty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200" i="1" dirty="0">
                                  <a:latin typeface="Cambria Math" panose="02040503050406030204" pitchFamily="18" charset="0"/>
                                </a:rPr>
                                <m:t>𝑐𝑙𝑜𝑠𝑒𝑑</m:t>
                              </m:r>
                            </m:e>
                          </m:d>
                        </m:den>
                      </m:f>
                      <m:r>
                        <a:rPr lang="en-US" sz="1200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𝑛𝑒𝑤</m:t>
                          </m:r>
                        </m:e>
                        <m:sub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</m:oMath>
                  </m:oMathPara>
                </a14:m>
                <a:endParaRPr lang="it-IT" sz="1200" i="1">
                  <a:latin typeface="Cambria Math" panose="02040503050406030204" pitchFamily="18" charset="0"/>
                </a:endParaRPr>
              </a:p>
              <a:p>
                <a:pPr>
                  <a:buClr>
                    <a:srgbClr val="002060"/>
                  </a:buClr>
                </a:pPr>
                <a:endParaRPr lang="it-IT" sz="1200" i="1">
                  <a:latin typeface="Cambria Math" panose="02040503050406030204" pitchFamily="18" charset="0"/>
                </a:endParaRPr>
              </a:p>
              <a:p>
                <a:pPr>
                  <a:buClr>
                    <a:srgbClr val="002060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200" b="0" i="1" smtClean="0">
                          <a:latin typeface="Cambria Math" panose="02040503050406030204" pitchFamily="18" charset="0"/>
                        </a:rPr>
                        <m:t>𝑤h𝑒𝑟𝑒</m:t>
                      </m:r>
                      <m:r>
                        <a:rPr lang="it-IT" sz="12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it-IT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200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e>
                        <m:sub>
                          <m:r>
                            <a:rPr lang="it-IT" sz="1200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sz="1200" b="0" i="1" smtClean="0">
                          <a:latin typeface="Cambria Math" panose="02040503050406030204" pitchFamily="18" charset="0"/>
                        </a:rPr>
                        <m:t>=−1,</m:t>
                      </m:r>
                      <m:sSub>
                        <m:sSubPr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𝑛𝑒𝑤</m:t>
                          </m:r>
                        </m:e>
                        <m:sub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it-IT" sz="1200" b="0" i="1" smtClean="0">
                              <a:latin typeface="Cambria Math" panose="02040503050406030204" pitchFamily="18" charset="0"/>
                            </a:rPr>
                            <m:t>𝑎𝑥</m:t>
                          </m:r>
                        </m:sub>
                      </m:sSub>
                      <m:r>
                        <a:rPr lang="it-IT" sz="12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it-IT" sz="1200" i="1"/>
              </a:p>
              <a:p>
                <a:endParaRPr lang="it-IT"/>
              </a:p>
              <a:p>
                <a:pPr marL="285750" indent="-285750">
                  <a:buClr>
                    <a:srgbClr val="002060"/>
                  </a:buClr>
                  <a:buFont typeface="Arial" panose="020B0604020202020204" pitchFamily="34" charset="0"/>
                  <a:buChar char="•"/>
                </a:pPr>
                <a:r>
                  <a:rPr lang="it-IT" sz="1400" b="1" i="1" err="1">
                    <a:latin typeface="Helvetica Neue Light" panose="020B0604020202020204" charset="0"/>
                  </a:rPr>
                  <a:t>Accelerometer</a:t>
                </a:r>
                <a:r>
                  <a:rPr lang="it-IT" sz="1400" i="1">
                    <a:latin typeface="Helvetica Neue Light" panose="020B0604020202020204" charset="0"/>
                  </a:rPr>
                  <a:t> </a:t>
                </a:r>
                <a:endParaRPr lang="it-IT" sz="800" i="1">
                  <a:latin typeface="Helvetica Neue Light" panose="020B0604020202020204" charset="0"/>
                </a:endParaRPr>
              </a:p>
              <a:p>
                <a:pPr>
                  <a:buClr>
                    <a:srgbClr val="002060"/>
                  </a:buClr>
                </a:pPr>
                <a:r>
                  <a:rPr lang="it-IT">
                    <a:latin typeface="Helvetica Neue Light" panose="020B0604020202020204" charset="0"/>
                  </a:rPr>
                  <a:t>      </a:t>
                </a:r>
              </a:p>
              <a:p>
                <a:r>
                  <a:rPr lang="it-IT">
                    <a:latin typeface="Helvetica Neue Light" panose="020B0604020202020204" charset="0"/>
                  </a:rPr>
                  <a:t>      </a:t>
                </a:r>
                <a:r>
                  <a:rPr lang="it-IT" sz="1400" err="1">
                    <a:latin typeface="Helvetica Neue Light" panose="020B0604020202020204" charset="0"/>
                  </a:rPr>
                  <a:t>MinMaxScaler</a:t>
                </a:r>
                <a:r>
                  <a:rPr lang="it-IT" sz="1400">
                    <a:latin typeface="Helvetica Neue Light" panose="020B0604020202020204" charset="0"/>
                  </a:rPr>
                  <a:t> </a:t>
                </a:r>
                <a:r>
                  <a:rPr lang="it-IT" sz="1400" err="1">
                    <a:latin typeface="Helvetica Neue Light" panose="020B0604020202020204" charset="0"/>
                  </a:rPr>
                  <a:t>fitted</a:t>
                </a:r>
                <a:r>
                  <a:rPr lang="it-IT" sz="1400">
                    <a:latin typeface="Helvetica Neue Light" panose="020B0604020202020204" charset="0"/>
                  </a:rPr>
                  <a:t> on the training set </a:t>
                </a:r>
              </a:p>
            </p:txBody>
          </p:sp>
        </mc:Choice>
        <mc:Fallback xmlns="">
          <p:sp>
            <p:nvSpPr>
              <p:cNvPr id="19" name="CasellaDiTesto 18">
                <a:extLst>
                  <a:ext uri="{FF2B5EF4-FFF2-40B4-BE49-F238E27FC236}">
                    <a16:creationId xmlns:a16="http://schemas.microsoft.com/office/drawing/2014/main" id="{752FB1A0-4524-1796-A795-01ECDD4D66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639" y="1813932"/>
                <a:ext cx="3910362" cy="2728567"/>
              </a:xfrm>
              <a:prstGeom prst="rect">
                <a:avLst/>
              </a:prstGeom>
              <a:blipFill>
                <a:blip r:embed="rId3"/>
                <a:stretch>
                  <a:fillRect l="-312" t="-447" b="-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3C8664C-D6DB-08D0-069A-E4D66F8D3309}"/>
              </a:ext>
            </a:extLst>
          </p:cNvPr>
          <p:cNvSpPr txBox="1"/>
          <p:nvPr/>
        </p:nvSpPr>
        <p:spPr>
          <a:xfrm>
            <a:off x="5785350" y="1813932"/>
            <a:ext cx="24830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400">
                <a:latin typeface="Helvetica Neue Light" panose="020B0604020202020204" charset="0"/>
              </a:rPr>
              <a:t>K </a:t>
            </a:r>
            <a:r>
              <a:rPr lang="it-IT" sz="1400" err="1">
                <a:latin typeface="Helvetica Neue Light" panose="020B0604020202020204" charset="0"/>
              </a:rPr>
              <a:t>Nearest</a:t>
            </a:r>
            <a:r>
              <a:rPr lang="it-IT" sz="1400">
                <a:latin typeface="Helvetica Neue Light" panose="020B0604020202020204" charset="0"/>
              </a:rPr>
              <a:t> </a:t>
            </a:r>
            <a:r>
              <a:rPr lang="it-IT" sz="1400" err="1">
                <a:latin typeface="Helvetica Neue Light" panose="020B0604020202020204" charset="0"/>
              </a:rPr>
              <a:t>Neighbours</a:t>
            </a:r>
            <a:endParaRPr lang="it-IT" sz="1400">
              <a:latin typeface="Helvetica Neue Light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400" err="1">
                <a:latin typeface="Helvetica Neue Light" panose="020B0604020202020204" charset="0"/>
              </a:rPr>
              <a:t>Classification</a:t>
            </a:r>
            <a:r>
              <a:rPr lang="it-IT" sz="1400">
                <a:latin typeface="Helvetica Neue Light" panose="020B0604020202020204" charset="0"/>
              </a:rPr>
              <a:t> Tree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400" b="1">
                <a:latin typeface="Helvetica Neue Light" panose="020B0604020202020204" charset="0"/>
              </a:rPr>
              <a:t>Random </a:t>
            </a:r>
            <a:r>
              <a:rPr lang="it-IT" sz="1400" b="1" err="1">
                <a:latin typeface="Helvetica Neue Light" panose="020B0604020202020204" charset="0"/>
              </a:rPr>
              <a:t>Forest</a:t>
            </a:r>
            <a:r>
              <a:rPr lang="it-IT" sz="1400" b="1">
                <a:latin typeface="Helvetica Neue Light" panose="020B0604020202020204" charset="0"/>
              </a:rPr>
              <a:t> 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400" err="1">
                <a:latin typeface="Helvetica Neue Light" panose="020B0604020202020204" charset="0"/>
              </a:rPr>
              <a:t>Adaboost</a:t>
            </a:r>
            <a:endParaRPr lang="it-IT" sz="1400">
              <a:latin typeface="Helvetica Neue Light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400" err="1">
                <a:latin typeface="Helvetica Neue Light" panose="020B0604020202020204" charset="0"/>
              </a:rPr>
              <a:t>Logistic</a:t>
            </a:r>
            <a:r>
              <a:rPr lang="it-IT" sz="1400">
                <a:latin typeface="Helvetica Neue Light" panose="020B0604020202020204" charset="0"/>
              </a:rPr>
              <a:t> </a:t>
            </a:r>
            <a:r>
              <a:rPr lang="it-IT" sz="1400" err="1">
                <a:latin typeface="Helvetica Neue Light" panose="020B0604020202020204" charset="0"/>
              </a:rPr>
              <a:t>Regression</a:t>
            </a:r>
            <a:r>
              <a:rPr lang="it-IT" sz="1400">
                <a:latin typeface="Helvetica Neue Light" panose="020B0604020202020204" charset="0"/>
              </a:rPr>
              <a:t> 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400" err="1">
                <a:latin typeface="Helvetica Neue Light" panose="020B0604020202020204" charset="0"/>
              </a:rPr>
              <a:t>Multilayer</a:t>
            </a:r>
            <a:r>
              <a:rPr lang="it-IT" sz="1400">
                <a:latin typeface="Helvetica Neue Light" panose="020B0604020202020204" charset="0"/>
              </a:rPr>
              <a:t> </a:t>
            </a:r>
            <a:r>
              <a:rPr lang="it-IT" sz="1400" err="1">
                <a:latin typeface="Helvetica Neue Light" panose="020B0604020202020204" charset="0"/>
              </a:rPr>
              <a:t>Perceptron</a:t>
            </a:r>
            <a:r>
              <a:rPr lang="it-IT" sz="1400">
                <a:latin typeface="Helvetica Neue Light" panose="020B0604020202020204" charset="0"/>
              </a:rPr>
              <a:t> 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1799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11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42;p30">
            <a:extLst>
              <a:ext uri="{FF2B5EF4-FFF2-40B4-BE49-F238E27FC236}">
                <a16:creationId xmlns:a16="http://schemas.microsoft.com/office/drawing/2014/main" id="{CC0EE3C9-6CC1-A621-C302-1FBFEB0488C5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" name="Rectangle: Rounded Corners 7">
            <a:extLst>
              <a:ext uri="{FF2B5EF4-FFF2-40B4-BE49-F238E27FC236}">
                <a16:creationId xmlns:a16="http://schemas.microsoft.com/office/drawing/2014/main" id="{99FA014B-4FF0-F690-2C28-5B2C3803B437}"/>
              </a:ext>
            </a:extLst>
          </p:cNvPr>
          <p:cNvSpPr/>
          <p:nvPr/>
        </p:nvSpPr>
        <p:spPr>
          <a:xfrm>
            <a:off x="-201331" y="177984"/>
            <a:ext cx="8979427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23749A49-928C-890E-041B-98A2B4644EBD}"/>
              </a:ext>
            </a:extLst>
          </p:cNvPr>
          <p:cNvSpPr txBox="1"/>
          <p:nvPr/>
        </p:nvSpPr>
        <p:spPr>
          <a:xfrm>
            <a:off x="542083" y="203673"/>
            <a:ext cx="33160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- ML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11235CF-60B4-4136-40C3-059E2AABFAAA}"/>
              </a:ext>
            </a:extLst>
          </p:cNvPr>
          <p:cNvSpPr txBox="1"/>
          <p:nvPr/>
        </p:nvSpPr>
        <p:spPr>
          <a:xfrm>
            <a:off x="411061" y="902735"/>
            <a:ext cx="416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latin typeface="Helvetica Neue Light" panose="020B0604020202020204" charset="0"/>
              </a:rPr>
              <a:t>The best model </a:t>
            </a:r>
            <a:r>
              <a:rPr lang="it-IT" sz="1400" dirty="0" err="1">
                <a:latin typeface="Helvetica Neue Light" panose="020B0604020202020204" charset="0"/>
              </a:rPr>
              <a:t>turned</a:t>
            </a:r>
            <a:r>
              <a:rPr lang="it-IT" sz="1400" dirty="0">
                <a:latin typeface="Helvetica Neue Light" panose="020B0604020202020204" charset="0"/>
              </a:rPr>
              <a:t> out to be </a:t>
            </a:r>
            <a:r>
              <a:rPr lang="it-IT" sz="1400" b="1" dirty="0">
                <a:latin typeface="Helvetica Neue Light" panose="020B0604020202020204" charset="0"/>
              </a:rPr>
              <a:t>Random </a:t>
            </a:r>
            <a:r>
              <a:rPr lang="it-IT" sz="1400" b="1" dirty="0" err="1">
                <a:latin typeface="Helvetica Neue Light" panose="020B0604020202020204" charset="0"/>
              </a:rPr>
              <a:t>Forest</a:t>
            </a:r>
            <a:r>
              <a:rPr lang="it-IT" sz="1400" b="1" dirty="0">
                <a:latin typeface="Helvetica Neue Light" panose="020B0604020202020204" charset="0"/>
              </a:rPr>
              <a:t> </a:t>
            </a:r>
          </a:p>
        </p:txBody>
      </p:sp>
      <p:pic>
        <p:nvPicPr>
          <p:cNvPr id="15" name="Immagine 14" descr="Immagine che contiene schermata, testo, Policromia&#10;&#10;Descrizione generata automaticamente">
            <a:extLst>
              <a:ext uri="{FF2B5EF4-FFF2-40B4-BE49-F238E27FC236}">
                <a16:creationId xmlns:a16="http://schemas.microsoft.com/office/drawing/2014/main" id="{2B569DAF-6EDC-E4D6-BA48-8ACB0038C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960" y="1154862"/>
            <a:ext cx="4089387" cy="3553638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FF920DF7-1CA5-92FA-D287-191238F633CA}"/>
              </a:ext>
            </a:extLst>
          </p:cNvPr>
          <p:cNvSpPr txBox="1"/>
          <p:nvPr/>
        </p:nvSpPr>
        <p:spPr>
          <a:xfrm>
            <a:off x="447853" y="1611573"/>
            <a:ext cx="3929105" cy="1676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400">
                <a:latin typeface="Helvetica Neue Light" panose="020B0604020202020204" charset="0"/>
              </a:rPr>
              <a:t>'</a:t>
            </a:r>
            <a:r>
              <a:rPr lang="it-IT" sz="1400" b="1" err="1">
                <a:latin typeface="Helvetica Neue Light" panose="020B0604020202020204" charset="0"/>
              </a:rPr>
              <a:t>criterion</a:t>
            </a:r>
            <a:r>
              <a:rPr lang="it-IT" sz="1400">
                <a:latin typeface="Helvetica Neue Light" panose="020B0604020202020204" charset="0"/>
              </a:rPr>
              <a:t>': '</a:t>
            </a:r>
            <a:r>
              <a:rPr lang="it-IT" sz="1400" err="1">
                <a:latin typeface="Helvetica Neue Light" panose="020B0604020202020204" charset="0"/>
              </a:rPr>
              <a:t>entropy</a:t>
            </a:r>
            <a:r>
              <a:rPr lang="it-IT" sz="1400">
                <a:latin typeface="Helvetica Neue Light" panose="020B0604020202020204" charset="0"/>
              </a:rPr>
              <a:t>’, </a:t>
            </a:r>
          </a:p>
          <a:p>
            <a:pPr>
              <a:lnSpc>
                <a:spcPct val="150000"/>
              </a:lnSpc>
            </a:pPr>
            <a:r>
              <a:rPr lang="it-IT" sz="1400" b="1">
                <a:latin typeface="Helvetica Neue Light" panose="020B0604020202020204" charset="0"/>
              </a:rPr>
              <a:t>'</a:t>
            </a:r>
            <a:r>
              <a:rPr lang="it-IT" sz="1400" b="1" err="1">
                <a:latin typeface="Helvetica Neue Light" panose="020B0604020202020204" charset="0"/>
              </a:rPr>
              <a:t>max_depth</a:t>
            </a:r>
            <a:r>
              <a:rPr lang="it-IT" sz="1400">
                <a:latin typeface="Helvetica Neue Light" panose="020B0604020202020204" charset="0"/>
              </a:rPr>
              <a:t>': 12, </a:t>
            </a:r>
          </a:p>
          <a:p>
            <a:pPr>
              <a:lnSpc>
                <a:spcPct val="150000"/>
              </a:lnSpc>
            </a:pPr>
            <a:r>
              <a:rPr lang="it-IT" sz="1400" b="1">
                <a:latin typeface="Helvetica Neue Light" panose="020B0604020202020204" charset="0"/>
              </a:rPr>
              <a:t>'</a:t>
            </a:r>
            <a:r>
              <a:rPr lang="it-IT" sz="1400" b="1" err="1">
                <a:latin typeface="Helvetica Neue Light" panose="020B0604020202020204" charset="0"/>
              </a:rPr>
              <a:t>min_samples_leaf</a:t>
            </a:r>
            <a:r>
              <a:rPr lang="it-IT" sz="1400">
                <a:latin typeface="Helvetica Neue Light" panose="020B0604020202020204" charset="0"/>
              </a:rPr>
              <a:t>': 5, </a:t>
            </a:r>
          </a:p>
          <a:p>
            <a:pPr>
              <a:lnSpc>
                <a:spcPct val="150000"/>
              </a:lnSpc>
            </a:pPr>
            <a:r>
              <a:rPr lang="it-IT" sz="1400" b="1">
                <a:latin typeface="Helvetica Neue Light" panose="020B0604020202020204" charset="0"/>
              </a:rPr>
              <a:t>'</a:t>
            </a:r>
            <a:r>
              <a:rPr lang="it-IT" sz="1400" b="1" err="1">
                <a:latin typeface="Helvetica Neue Light" panose="020B0604020202020204" charset="0"/>
              </a:rPr>
              <a:t>min_samples_split</a:t>
            </a:r>
            <a:r>
              <a:rPr lang="it-IT" sz="1400" b="1">
                <a:latin typeface="Helvetica Neue Light" panose="020B0604020202020204" charset="0"/>
              </a:rPr>
              <a:t>'</a:t>
            </a:r>
            <a:r>
              <a:rPr lang="it-IT" sz="1400">
                <a:latin typeface="Helvetica Neue Light" panose="020B0604020202020204" charset="0"/>
              </a:rPr>
              <a:t>:</a:t>
            </a:r>
            <a:r>
              <a:rPr lang="it-IT" sz="1400" b="1">
                <a:latin typeface="Helvetica Neue Light" panose="020B0604020202020204" charset="0"/>
              </a:rPr>
              <a:t> </a:t>
            </a:r>
            <a:r>
              <a:rPr lang="it-IT" sz="1400">
                <a:latin typeface="Helvetica Neue Light" panose="020B0604020202020204" charset="0"/>
              </a:rPr>
              <a:t>12, </a:t>
            </a:r>
          </a:p>
          <a:p>
            <a:pPr>
              <a:lnSpc>
                <a:spcPct val="150000"/>
              </a:lnSpc>
            </a:pPr>
            <a:r>
              <a:rPr lang="it-IT" sz="1400" b="1">
                <a:latin typeface="Helvetica Neue Light" panose="020B0604020202020204" charset="0"/>
              </a:rPr>
              <a:t>'</a:t>
            </a:r>
            <a:r>
              <a:rPr lang="it-IT" sz="1400" b="1" err="1">
                <a:latin typeface="Helvetica Neue Light" panose="020B0604020202020204" charset="0"/>
              </a:rPr>
              <a:t>n_estimators</a:t>
            </a:r>
            <a:r>
              <a:rPr lang="it-IT" sz="1400" b="1">
                <a:latin typeface="Helvetica Neue Light" panose="020B0604020202020204" charset="0"/>
              </a:rPr>
              <a:t>'</a:t>
            </a:r>
            <a:r>
              <a:rPr lang="it-IT" sz="1400">
                <a:latin typeface="Helvetica Neue Light" panose="020B0604020202020204" charset="0"/>
              </a:rPr>
              <a:t>: 150</a:t>
            </a:r>
            <a:endParaRPr lang="it-IT" sz="1200">
              <a:latin typeface="Helvetica Neue Light" panose="020B0604020202020204" charset="0"/>
            </a:endParaRPr>
          </a:p>
        </p:txBody>
      </p:sp>
      <p:graphicFrame>
        <p:nvGraphicFramePr>
          <p:cNvPr id="20" name="Tabella 20">
            <a:extLst>
              <a:ext uri="{FF2B5EF4-FFF2-40B4-BE49-F238E27FC236}">
                <a16:creationId xmlns:a16="http://schemas.microsoft.com/office/drawing/2014/main" id="{08250C99-F889-73A6-17E7-1761306A11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650261"/>
              </p:ext>
            </p:extLst>
          </p:nvPr>
        </p:nvGraphicFramePr>
        <p:xfrm>
          <a:off x="539653" y="3683940"/>
          <a:ext cx="3501978" cy="594360"/>
        </p:xfrm>
        <a:graphic>
          <a:graphicData uri="http://schemas.openxmlformats.org/drawingml/2006/table">
            <a:tbl>
              <a:tblPr firstRow="1" bandRow="1">
                <a:tableStyleId>{0F3F684A-1A35-46F1-98AC-274597D8BDE4}</a:tableStyleId>
              </a:tblPr>
              <a:tblGrid>
                <a:gridCol w="627823">
                  <a:extLst>
                    <a:ext uri="{9D8B030D-6E8A-4147-A177-3AD203B41FA5}">
                      <a16:colId xmlns:a16="http://schemas.microsoft.com/office/drawing/2014/main" val="3409162837"/>
                    </a:ext>
                  </a:extLst>
                </a:gridCol>
                <a:gridCol w="1392865">
                  <a:extLst>
                    <a:ext uri="{9D8B030D-6E8A-4147-A177-3AD203B41FA5}">
                      <a16:colId xmlns:a16="http://schemas.microsoft.com/office/drawing/2014/main" val="1438207755"/>
                    </a:ext>
                  </a:extLst>
                </a:gridCol>
                <a:gridCol w="1481290">
                  <a:extLst>
                    <a:ext uri="{9D8B030D-6E8A-4147-A177-3AD203B41FA5}">
                      <a16:colId xmlns:a16="http://schemas.microsoft.com/office/drawing/2014/main" val="3761590989"/>
                    </a:ext>
                  </a:extLst>
                </a:gridCol>
              </a:tblGrid>
              <a:tr h="250373">
                <a:tc rowSpan="2">
                  <a:txBody>
                    <a:bodyPr/>
                    <a:lstStyle/>
                    <a:p>
                      <a:pPr algn="ctr"/>
                      <a:r>
                        <a:rPr lang="it-IT" dirty="0">
                          <a:latin typeface="Helvetica Neue Light" panose="020B0604020202020204" charset="0"/>
                        </a:rPr>
                        <a:t>F1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latin typeface="Helvetica Neue Light" panose="020B0604020202020204" charset="0"/>
                        </a:rPr>
                        <a:t>Train set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1">
                          <a:latin typeface="Helvetica Neue Light" panose="020B0604020202020204" charset="0"/>
                        </a:rPr>
                        <a:t>Test 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2998507"/>
                  </a:ext>
                </a:extLst>
              </a:tr>
              <a:tr h="250373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latin typeface="Helvetica Neue Light" panose="020B0604020202020204" charset="0"/>
                        </a:rPr>
                        <a:t>0.900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latin typeface="Helvetica Neue Light" panose="020B0604020202020204" charset="0"/>
                        </a:rPr>
                        <a:t>0.835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3394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8865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12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42;p30">
            <a:extLst>
              <a:ext uri="{FF2B5EF4-FFF2-40B4-BE49-F238E27FC236}">
                <a16:creationId xmlns:a16="http://schemas.microsoft.com/office/drawing/2014/main" id="{CC0EE3C9-6CC1-A621-C302-1FBFEB0488C5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" name="Rectangle: Rounded Corners 7">
            <a:extLst>
              <a:ext uri="{FF2B5EF4-FFF2-40B4-BE49-F238E27FC236}">
                <a16:creationId xmlns:a16="http://schemas.microsoft.com/office/drawing/2014/main" id="{99FA014B-4FF0-F690-2C28-5B2C3803B437}"/>
              </a:ext>
            </a:extLst>
          </p:cNvPr>
          <p:cNvSpPr/>
          <p:nvPr/>
        </p:nvSpPr>
        <p:spPr>
          <a:xfrm>
            <a:off x="-201331" y="177984"/>
            <a:ext cx="8979427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23749A49-928C-890E-041B-98A2B4644EBD}"/>
              </a:ext>
            </a:extLst>
          </p:cNvPr>
          <p:cNvSpPr txBox="1"/>
          <p:nvPr/>
        </p:nvSpPr>
        <p:spPr>
          <a:xfrm>
            <a:off x="542083" y="203673"/>
            <a:ext cx="33160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- ML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11235CF-60B4-4136-40C3-059E2AABFAAA}"/>
              </a:ext>
            </a:extLst>
          </p:cNvPr>
          <p:cNvSpPr txBox="1"/>
          <p:nvPr/>
        </p:nvSpPr>
        <p:spPr>
          <a:xfrm>
            <a:off x="447853" y="907851"/>
            <a:ext cx="7931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>
                <a:latin typeface="Helvetica Neue Light" panose="020B0604020202020204" charset="0"/>
              </a:rPr>
              <a:t>The best model </a:t>
            </a:r>
            <a:r>
              <a:rPr lang="it-IT" sz="1400" err="1">
                <a:latin typeface="Helvetica Neue Light" panose="020B0604020202020204" charset="0"/>
              </a:rPr>
              <a:t>turned</a:t>
            </a:r>
            <a:r>
              <a:rPr lang="it-IT" sz="1400">
                <a:latin typeface="Helvetica Neue Light" panose="020B0604020202020204" charset="0"/>
              </a:rPr>
              <a:t> out to be </a:t>
            </a:r>
            <a:r>
              <a:rPr lang="it-IT" sz="1400" b="1">
                <a:latin typeface="Helvetica Neue Light" panose="020B0604020202020204" charset="0"/>
              </a:rPr>
              <a:t>Random </a:t>
            </a:r>
            <a:r>
              <a:rPr lang="it-IT" sz="1400" b="1" err="1">
                <a:latin typeface="Helvetica Neue Light" panose="020B0604020202020204" charset="0"/>
              </a:rPr>
              <a:t>Forest</a:t>
            </a:r>
            <a:r>
              <a:rPr lang="it-IT" sz="1400" b="1">
                <a:latin typeface="Helvetica Neue Light" panose="020B0604020202020204" charset="0"/>
              </a:rPr>
              <a:t> </a:t>
            </a: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50CBCDFA-9C35-485A-B174-65EDF1DD41E0}"/>
              </a:ext>
            </a:extLst>
          </p:cNvPr>
          <p:cNvGrpSpPr/>
          <p:nvPr/>
        </p:nvGrpSpPr>
        <p:grpSpPr>
          <a:xfrm>
            <a:off x="831442" y="1447021"/>
            <a:ext cx="2645405" cy="2471879"/>
            <a:chOff x="834443" y="1931264"/>
            <a:chExt cx="2792911" cy="2777236"/>
          </a:xfrm>
        </p:grpSpPr>
        <p:pic>
          <p:nvPicPr>
            <p:cNvPr id="4" name="Immagine 3" descr="Immagine che contiene schizzo, design, illustrazione&#10;&#10;Descrizione generata automaticamente">
              <a:extLst>
                <a:ext uri="{FF2B5EF4-FFF2-40B4-BE49-F238E27FC236}">
                  <a16:creationId xmlns:a16="http://schemas.microsoft.com/office/drawing/2014/main" id="{4839D18C-AB94-9C24-81F7-4E2F85C4B7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029" r="16068"/>
            <a:stretch/>
          </p:blipFill>
          <p:spPr>
            <a:xfrm>
              <a:off x="879492" y="1931264"/>
              <a:ext cx="2747862" cy="2777236"/>
            </a:xfrm>
            <a:prstGeom prst="rect">
              <a:avLst/>
            </a:prstGeom>
          </p:spPr>
        </p:pic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97C402F9-5692-4DCA-905D-0CD21182D599}"/>
                </a:ext>
              </a:extLst>
            </p:cNvPr>
            <p:cNvSpPr/>
            <p:nvPr/>
          </p:nvSpPr>
          <p:spPr>
            <a:xfrm>
              <a:off x="2574318" y="3278154"/>
              <a:ext cx="647347" cy="640746"/>
            </a:xfrm>
            <a:prstGeom prst="ellipse">
              <a:avLst/>
            </a:prstGeom>
            <a:noFill/>
            <a:ln w="28575" cap="flat" cmpd="sng" algn="ctr">
              <a:solidFill>
                <a:srgbClr val="D94227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87DFD726-6F15-E6A2-1111-391E0AAA116B}"/>
                </a:ext>
              </a:extLst>
            </p:cNvPr>
            <p:cNvSpPr/>
            <p:nvPr/>
          </p:nvSpPr>
          <p:spPr>
            <a:xfrm>
              <a:off x="1563806" y="3918900"/>
              <a:ext cx="647347" cy="640746"/>
            </a:xfrm>
            <a:prstGeom prst="ellipse">
              <a:avLst/>
            </a:prstGeom>
            <a:noFill/>
            <a:ln w="28575" cap="flat" cmpd="sng" algn="ctr">
              <a:solidFill>
                <a:srgbClr val="D94227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Ovale 7">
              <a:extLst>
                <a:ext uri="{FF2B5EF4-FFF2-40B4-BE49-F238E27FC236}">
                  <a16:creationId xmlns:a16="http://schemas.microsoft.com/office/drawing/2014/main" id="{BEEFA4CF-E3FB-D711-187F-33201D65E2A3}"/>
                </a:ext>
              </a:extLst>
            </p:cNvPr>
            <p:cNvSpPr/>
            <p:nvPr/>
          </p:nvSpPr>
          <p:spPr>
            <a:xfrm>
              <a:off x="834443" y="3918900"/>
              <a:ext cx="647347" cy="640746"/>
            </a:xfrm>
            <a:prstGeom prst="ellipse">
              <a:avLst/>
            </a:prstGeom>
            <a:noFill/>
            <a:ln w="28575" cap="flat" cmpd="sng" algn="ctr">
              <a:solidFill>
                <a:schemeClr val="accent5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9" name="Immagine 8" descr="Immagine che contiene schermata, testo, Policromia&#10;&#10;Descrizione generata automaticamente">
            <a:extLst>
              <a:ext uri="{FF2B5EF4-FFF2-40B4-BE49-F238E27FC236}">
                <a16:creationId xmlns:a16="http://schemas.microsoft.com/office/drawing/2014/main" id="{21D582DD-28FE-4931-6308-BF3D907F3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222" y="1154862"/>
            <a:ext cx="4089387" cy="3553638"/>
          </a:xfrm>
          <a:prstGeom prst="rect">
            <a:avLst/>
          </a:prstGeom>
        </p:spPr>
      </p:pic>
      <p:sp>
        <p:nvSpPr>
          <p:cNvPr id="18" name="Ovale 17">
            <a:extLst>
              <a:ext uri="{FF2B5EF4-FFF2-40B4-BE49-F238E27FC236}">
                <a16:creationId xmlns:a16="http://schemas.microsoft.com/office/drawing/2014/main" id="{2873D486-1951-046F-2E43-703362AB8096}"/>
              </a:ext>
            </a:extLst>
          </p:cNvPr>
          <p:cNvSpPr/>
          <p:nvPr/>
        </p:nvSpPr>
        <p:spPr>
          <a:xfrm>
            <a:off x="886248" y="4150292"/>
            <a:ext cx="255181" cy="254293"/>
          </a:xfrm>
          <a:prstGeom prst="ellipse">
            <a:avLst/>
          </a:prstGeom>
          <a:solidFill>
            <a:srgbClr val="DD553C"/>
          </a:solidFill>
          <a:ln>
            <a:solidFill>
              <a:srgbClr val="D9422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87BEE165-770C-E4DE-F420-9D6F4E30B758}"/>
              </a:ext>
            </a:extLst>
          </p:cNvPr>
          <p:cNvSpPr/>
          <p:nvPr/>
        </p:nvSpPr>
        <p:spPr>
          <a:xfrm>
            <a:off x="886247" y="4529062"/>
            <a:ext cx="255182" cy="254293"/>
          </a:xfrm>
          <a:prstGeom prst="ellipse">
            <a:avLst/>
          </a:prstGeom>
          <a:solidFill>
            <a:srgbClr val="1F4E7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97AD91A-E7A7-E42B-A9B3-54ECBE56D35A}"/>
              </a:ext>
            </a:extLst>
          </p:cNvPr>
          <p:cNvSpPr txBox="1"/>
          <p:nvPr/>
        </p:nvSpPr>
        <p:spPr>
          <a:xfrm>
            <a:off x="1233544" y="4124411"/>
            <a:ext cx="193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>
                <a:latin typeface="Helvetica Neue Light" panose="020B0604020202020204" charset="0"/>
              </a:rPr>
              <a:t>Easily </a:t>
            </a:r>
            <a:r>
              <a:rPr lang="it-IT" sz="1400" err="1">
                <a:latin typeface="Helvetica Neue Light" panose="020B0604020202020204" charset="0"/>
              </a:rPr>
              <a:t>confused</a:t>
            </a:r>
            <a:r>
              <a:rPr lang="it-IT" sz="1400">
                <a:latin typeface="Helvetica Neue Light" panose="020B0604020202020204" charset="0"/>
              </a:rPr>
              <a:t> 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34E4E0A5-7D48-B8D4-DFB1-31979F2D2A01}"/>
              </a:ext>
            </a:extLst>
          </p:cNvPr>
          <p:cNvSpPr txBox="1"/>
          <p:nvPr/>
        </p:nvSpPr>
        <p:spPr>
          <a:xfrm>
            <a:off x="1233544" y="4529062"/>
            <a:ext cx="193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err="1">
                <a:latin typeface="Helvetica Neue Light" panose="020B0604020202020204" charset="0"/>
              </a:rPr>
              <a:t>Well</a:t>
            </a:r>
            <a:r>
              <a:rPr lang="it-IT" sz="1400">
                <a:latin typeface="Helvetica Neue Light" panose="020B0604020202020204" charset="0"/>
              </a:rPr>
              <a:t> </a:t>
            </a:r>
            <a:r>
              <a:rPr lang="it-IT" sz="1400" err="1">
                <a:latin typeface="Helvetica Neue Light" panose="020B0604020202020204" charset="0"/>
              </a:rPr>
              <a:t>classified</a:t>
            </a:r>
            <a:r>
              <a:rPr lang="it-IT" sz="1400">
                <a:latin typeface="Helvetica Neue Light" panose="020B060402020202020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14748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13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42;p30">
            <a:extLst>
              <a:ext uri="{FF2B5EF4-FFF2-40B4-BE49-F238E27FC236}">
                <a16:creationId xmlns:a16="http://schemas.microsoft.com/office/drawing/2014/main" id="{E99CDDC7-4992-2854-5B99-DCEC5E1C0C09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" name="Rectangle: Rounded Corners 7">
            <a:extLst>
              <a:ext uri="{FF2B5EF4-FFF2-40B4-BE49-F238E27FC236}">
                <a16:creationId xmlns:a16="http://schemas.microsoft.com/office/drawing/2014/main" id="{59CBFB15-5DBD-9005-A26C-39CDF14A76E0}"/>
              </a:ext>
            </a:extLst>
          </p:cNvPr>
          <p:cNvSpPr/>
          <p:nvPr/>
        </p:nvSpPr>
        <p:spPr>
          <a:xfrm>
            <a:off x="-201331" y="177984"/>
            <a:ext cx="8979427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4B553DA1-FE00-D613-371E-27EA09EA7302}"/>
              </a:ext>
            </a:extLst>
          </p:cNvPr>
          <p:cNvSpPr txBox="1"/>
          <p:nvPr/>
        </p:nvSpPr>
        <p:spPr>
          <a:xfrm>
            <a:off x="542083" y="203673"/>
            <a:ext cx="33160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– GUI  </a:t>
            </a:r>
          </a:p>
        </p:txBody>
      </p:sp>
      <p:grpSp>
        <p:nvGrpSpPr>
          <p:cNvPr id="45" name="Gruppo 44">
            <a:extLst>
              <a:ext uri="{FF2B5EF4-FFF2-40B4-BE49-F238E27FC236}">
                <a16:creationId xmlns:a16="http://schemas.microsoft.com/office/drawing/2014/main" id="{E89231D6-6949-940F-39C0-C50D0DFC7698}"/>
              </a:ext>
            </a:extLst>
          </p:cNvPr>
          <p:cNvGrpSpPr/>
          <p:nvPr/>
        </p:nvGrpSpPr>
        <p:grpSpPr>
          <a:xfrm>
            <a:off x="1179345" y="1694302"/>
            <a:ext cx="6854865" cy="2618423"/>
            <a:chOff x="542083" y="1480084"/>
            <a:chExt cx="6854865" cy="2618423"/>
          </a:xfrm>
        </p:grpSpPr>
        <p:sp>
          <p:nvSpPr>
            <p:cNvPr id="8" name="Elaborazione alternativa 7">
              <a:extLst>
                <a:ext uri="{FF2B5EF4-FFF2-40B4-BE49-F238E27FC236}">
                  <a16:creationId xmlns:a16="http://schemas.microsoft.com/office/drawing/2014/main" id="{13946481-C876-80D9-A468-6D0D69E42B7D}"/>
                </a:ext>
              </a:extLst>
            </p:cNvPr>
            <p:cNvSpPr/>
            <p:nvPr/>
          </p:nvSpPr>
          <p:spPr>
            <a:xfrm>
              <a:off x="542083" y="2165190"/>
              <a:ext cx="1202778" cy="813120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600">
                  <a:solidFill>
                    <a:srgbClr val="262626"/>
                  </a:solidFill>
                  <a:latin typeface="Helvetica Neue Light" panose="020B0604020202020204" charset="0"/>
                </a:rPr>
                <a:t>Log-in</a:t>
              </a:r>
            </a:p>
          </p:txBody>
        </p:sp>
        <p:sp>
          <p:nvSpPr>
            <p:cNvPr id="9" name="Elaborazione alternativa 8">
              <a:extLst>
                <a:ext uri="{FF2B5EF4-FFF2-40B4-BE49-F238E27FC236}">
                  <a16:creationId xmlns:a16="http://schemas.microsoft.com/office/drawing/2014/main" id="{DFFE46E6-63F8-61CF-F39A-A3EAC13D7737}"/>
                </a:ext>
              </a:extLst>
            </p:cNvPr>
            <p:cNvSpPr/>
            <p:nvPr/>
          </p:nvSpPr>
          <p:spPr>
            <a:xfrm>
              <a:off x="2323777" y="2165190"/>
              <a:ext cx="1202778" cy="813120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600">
                  <a:solidFill>
                    <a:srgbClr val="262626"/>
                  </a:solidFill>
                  <a:latin typeface="Helvetica Neue Light" panose="020B0604020202020204" charset="0"/>
                </a:rPr>
                <a:t>Menu</a:t>
              </a:r>
            </a:p>
          </p:txBody>
        </p:sp>
        <p:sp>
          <p:nvSpPr>
            <p:cNvPr id="15" name="Elaborazione alternativa 14">
              <a:extLst>
                <a:ext uri="{FF2B5EF4-FFF2-40B4-BE49-F238E27FC236}">
                  <a16:creationId xmlns:a16="http://schemas.microsoft.com/office/drawing/2014/main" id="{C2B8A63A-3485-07DE-03A8-2B4907409D21}"/>
                </a:ext>
              </a:extLst>
            </p:cNvPr>
            <p:cNvSpPr/>
            <p:nvPr/>
          </p:nvSpPr>
          <p:spPr>
            <a:xfrm>
              <a:off x="4342920" y="1480084"/>
              <a:ext cx="1202778" cy="813120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600">
                  <a:solidFill>
                    <a:srgbClr val="262626"/>
                  </a:solidFill>
                  <a:latin typeface="Helvetica Neue Light" panose="020B0604020202020204" charset="0"/>
                </a:rPr>
                <a:t>Statistics</a:t>
              </a:r>
            </a:p>
          </p:txBody>
        </p:sp>
        <p:sp>
          <p:nvSpPr>
            <p:cNvPr id="16" name="Elaborazione alternativa 15">
              <a:extLst>
                <a:ext uri="{FF2B5EF4-FFF2-40B4-BE49-F238E27FC236}">
                  <a16:creationId xmlns:a16="http://schemas.microsoft.com/office/drawing/2014/main" id="{11D4B4CB-1960-2E30-DB36-330AA78A12CF}"/>
                </a:ext>
              </a:extLst>
            </p:cNvPr>
            <p:cNvSpPr/>
            <p:nvPr/>
          </p:nvSpPr>
          <p:spPr>
            <a:xfrm>
              <a:off x="4342920" y="2872811"/>
              <a:ext cx="1202778" cy="813120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600">
                  <a:solidFill>
                    <a:srgbClr val="262626"/>
                  </a:solidFill>
                  <a:latin typeface="Helvetica Neue Light" panose="020B0604020202020204" charset="0"/>
                </a:rPr>
                <a:t>Game</a:t>
              </a:r>
              <a:endParaRPr lang="it-IT" sz="1600">
                <a:latin typeface="Helvetica Neue Light" panose="020B0604020202020204" charset="0"/>
              </a:endParaRPr>
            </a:p>
          </p:txBody>
        </p:sp>
        <p:sp>
          <p:nvSpPr>
            <p:cNvPr id="17" name="Elaborazione alternativa 16">
              <a:extLst>
                <a:ext uri="{FF2B5EF4-FFF2-40B4-BE49-F238E27FC236}">
                  <a16:creationId xmlns:a16="http://schemas.microsoft.com/office/drawing/2014/main" id="{D4A2E216-A663-60AD-AB00-D01A984F3F09}"/>
                </a:ext>
              </a:extLst>
            </p:cNvPr>
            <p:cNvSpPr/>
            <p:nvPr/>
          </p:nvSpPr>
          <p:spPr>
            <a:xfrm>
              <a:off x="6124613" y="2872811"/>
              <a:ext cx="1272335" cy="813120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600">
                  <a:solidFill>
                    <a:srgbClr val="262626"/>
                  </a:solidFill>
                  <a:latin typeface="Helvetica Neue Light" panose="020B0604020202020204" charset="0"/>
                </a:rPr>
                <a:t>Calibration</a:t>
              </a:r>
            </a:p>
          </p:txBody>
        </p:sp>
        <p:cxnSp>
          <p:nvCxnSpPr>
            <p:cNvPr id="18" name="Connettore 2 17">
              <a:extLst>
                <a:ext uri="{FF2B5EF4-FFF2-40B4-BE49-F238E27FC236}">
                  <a16:creationId xmlns:a16="http://schemas.microsoft.com/office/drawing/2014/main" id="{97E64906-383A-E998-D3D2-46B0B30CE9BC}"/>
                </a:ext>
              </a:extLst>
            </p:cNvPr>
            <p:cNvCxnSpPr>
              <a:cxnSpLocks/>
            </p:cNvCxnSpPr>
            <p:nvPr/>
          </p:nvCxnSpPr>
          <p:spPr>
            <a:xfrm>
              <a:off x="1803050" y="2571750"/>
              <a:ext cx="458012" cy="0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2 19">
              <a:extLst>
                <a:ext uri="{FF2B5EF4-FFF2-40B4-BE49-F238E27FC236}">
                  <a16:creationId xmlns:a16="http://schemas.microsoft.com/office/drawing/2014/main" id="{0F38BC34-80F8-6626-0DF9-817DFC0D91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29128" y="1828800"/>
              <a:ext cx="568799" cy="732213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2 23">
              <a:extLst>
                <a:ext uri="{FF2B5EF4-FFF2-40B4-BE49-F238E27FC236}">
                  <a16:creationId xmlns:a16="http://schemas.microsoft.com/office/drawing/2014/main" id="{E2491455-8E08-0427-3138-8B855D717506}"/>
                </a:ext>
              </a:extLst>
            </p:cNvPr>
            <p:cNvCxnSpPr>
              <a:cxnSpLocks/>
            </p:cNvCxnSpPr>
            <p:nvPr/>
          </p:nvCxnSpPr>
          <p:spPr>
            <a:xfrm>
              <a:off x="3650338" y="2561013"/>
              <a:ext cx="568799" cy="718358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2 24">
              <a:extLst>
                <a:ext uri="{FF2B5EF4-FFF2-40B4-BE49-F238E27FC236}">
                  <a16:creationId xmlns:a16="http://schemas.microsoft.com/office/drawing/2014/main" id="{484D3DF8-74AE-8780-7048-9B1FB25659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3657" y="3685931"/>
              <a:ext cx="0" cy="412576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2 29">
              <a:extLst>
                <a:ext uri="{FF2B5EF4-FFF2-40B4-BE49-F238E27FC236}">
                  <a16:creationId xmlns:a16="http://schemas.microsoft.com/office/drawing/2014/main" id="{7B287BD7-D38B-6DBF-C39F-A05468B24CB4}"/>
                </a:ext>
              </a:extLst>
            </p:cNvPr>
            <p:cNvCxnSpPr>
              <a:cxnSpLocks/>
            </p:cNvCxnSpPr>
            <p:nvPr/>
          </p:nvCxnSpPr>
          <p:spPr>
            <a:xfrm>
              <a:off x="4944309" y="4081549"/>
              <a:ext cx="1789348" cy="0"/>
            </a:xfrm>
            <a:prstGeom prst="straightConnector1">
              <a:avLst/>
            </a:prstGeom>
            <a:ln w="38100">
              <a:solidFill>
                <a:srgbClr val="0070C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2 38">
              <a:extLst>
                <a:ext uri="{FF2B5EF4-FFF2-40B4-BE49-F238E27FC236}">
                  <a16:creationId xmlns:a16="http://schemas.microsoft.com/office/drawing/2014/main" id="{B387E355-589D-3DBB-58BF-2D154D16D224}"/>
                </a:ext>
              </a:extLst>
            </p:cNvPr>
            <p:cNvCxnSpPr>
              <a:cxnSpLocks/>
              <a:endCxn id="16" idx="2"/>
            </p:cNvCxnSpPr>
            <p:nvPr/>
          </p:nvCxnSpPr>
          <p:spPr>
            <a:xfrm flipV="1">
              <a:off x="4944309" y="3685931"/>
              <a:ext cx="0" cy="412576"/>
            </a:xfrm>
            <a:prstGeom prst="straightConnector1">
              <a:avLst/>
            </a:prstGeom>
            <a:ln w="38100">
              <a:solidFill>
                <a:srgbClr val="0070C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06208B57-351A-C0AD-2575-2A36117DDFF3}"/>
              </a:ext>
            </a:extLst>
          </p:cNvPr>
          <p:cNvSpPr txBox="1"/>
          <p:nvPr/>
        </p:nvSpPr>
        <p:spPr>
          <a:xfrm>
            <a:off x="696184" y="968385"/>
            <a:ext cx="7709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latin typeface="Helvetica Neue Light" panose="020B0604020202020204" charset="0"/>
              </a:rPr>
              <a:t>The GUI </a:t>
            </a:r>
            <a:r>
              <a:rPr lang="it-IT" sz="1400" err="1">
                <a:latin typeface="Helvetica Neue Light" panose="020B0604020202020204" charset="0"/>
              </a:rPr>
              <a:t>is</a:t>
            </a:r>
            <a:r>
              <a:rPr lang="it-IT" sz="1400">
                <a:latin typeface="Helvetica Neue Light" panose="020B0604020202020204" charset="0"/>
              </a:rPr>
              <a:t> </a:t>
            </a:r>
            <a:r>
              <a:rPr lang="it-IT" sz="1400" err="1">
                <a:latin typeface="Helvetica Neue Light" panose="020B0604020202020204" charset="0"/>
              </a:rPr>
              <a:t>designed</a:t>
            </a:r>
            <a:r>
              <a:rPr lang="it-IT" sz="1400">
                <a:latin typeface="Helvetica Neue Light" panose="020B0604020202020204" charset="0"/>
              </a:rPr>
              <a:t> as a </a:t>
            </a:r>
            <a:r>
              <a:rPr lang="it-IT" sz="1400" b="1">
                <a:latin typeface="Helvetica Neue Light" panose="020B0604020202020204" charset="0"/>
              </a:rPr>
              <a:t>video game </a:t>
            </a:r>
            <a:r>
              <a:rPr lang="it-IT" sz="1400">
                <a:latin typeface="Helvetica Neue Light" panose="020B0604020202020204" charset="0"/>
              </a:rPr>
              <a:t>that </a:t>
            </a:r>
            <a:r>
              <a:rPr lang="it-IT" sz="1400" err="1">
                <a:latin typeface="Helvetica Neue Light" panose="020B0604020202020204" charset="0"/>
              </a:rPr>
              <a:t>tests</a:t>
            </a:r>
            <a:r>
              <a:rPr lang="it-IT" sz="1400">
                <a:latin typeface="Helvetica Neue Light" panose="020B0604020202020204" charset="0"/>
              </a:rPr>
              <a:t> the </a:t>
            </a:r>
            <a:r>
              <a:rPr lang="it-IT" sz="1400" err="1">
                <a:latin typeface="Helvetica Neue Light" panose="020B0604020202020204" charset="0"/>
              </a:rPr>
              <a:t>user’s</a:t>
            </a:r>
            <a:r>
              <a:rPr lang="it-IT" sz="1400">
                <a:latin typeface="Helvetica Neue Light" panose="020B0604020202020204" charset="0"/>
              </a:rPr>
              <a:t> </a:t>
            </a:r>
            <a:r>
              <a:rPr lang="it-IT" sz="1400" b="1" err="1">
                <a:latin typeface="Helvetica Neue Light" panose="020B0604020202020204" charset="0"/>
              </a:rPr>
              <a:t>ability</a:t>
            </a:r>
            <a:r>
              <a:rPr lang="it-IT" sz="1400" b="1">
                <a:latin typeface="Helvetica Neue Light" panose="020B0604020202020204" charset="0"/>
              </a:rPr>
              <a:t> in ASL spelling</a:t>
            </a:r>
            <a:r>
              <a:rPr lang="it-IT" sz="1400">
                <a:latin typeface="Helvetica Neue Light" panose="020B0604020202020204" charset="0"/>
              </a:rPr>
              <a:t>. </a:t>
            </a:r>
          </a:p>
          <a:p>
            <a:pPr algn="ctr"/>
            <a:r>
              <a:rPr lang="it-IT" sz="1400">
                <a:latin typeface="Helvetica Neue Light" panose="020B0604020202020204" charset="0"/>
              </a:rPr>
              <a:t>It </a:t>
            </a:r>
            <a:r>
              <a:rPr lang="it-IT" sz="1400" err="1">
                <a:latin typeface="Helvetica Neue Light" panose="020B0604020202020204" charset="0"/>
              </a:rPr>
              <a:t>is</a:t>
            </a:r>
            <a:r>
              <a:rPr lang="it-IT" sz="1400">
                <a:latin typeface="Helvetica Neue Light" panose="020B0604020202020204" charset="0"/>
              </a:rPr>
              <a:t> </a:t>
            </a:r>
            <a:r>
              <a:rPr lang="it-IT" sz="1400" err="1">
                <a:latin typeface="Helvetica Neue Light" panose="020B0604020202020204" charset="0"/>
              </a:rPr>
              <a:t>composed</a:t>
            </a:r>
            <a:r>
              <a:rPr lang="it-IT" sz="1400">
                <a:latin typeface="Helvetica Neue Light" panose="020B0604020202020204" charset="0"/>
              </a:rPr>
              <a:t> of 5 windows:  </a:t>
            </a:r>
          </a:p>
        </p:txBody>
      </p:sp>
    </p:spTree>
    <p:extLst>
      <p:ext uri="{BB962C8B-B14F-4D97-AF65-F5344CB8AC3E}">
        <p14:creationId xmlns:p14="http://schemas.microsoft.com/office/powerpoint/2010/main" val="965849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14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2023-07-22 15-42-26">
            <a:hlinkClick r:id="" action="ppaction://media"/>
            <a:extLst>
              <a:ext uri="{FF2B5EF4-FFF2-40B4-BE49-F238E27FC236}">
                <a16:creationId xmlns:a16="http://schemas.microsoft.com/office/drawing/2014/main" id="{75832004-E85F-8B90-E729-E0965CEB09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7329" t="20829" r="37223" b="29466"/>
          <a:stretch/>
        </p:blipFill>
        <p:spPr>
          <a:xfrm>
            <a:off x="5118413" y="1014269"/>
            <a:ext cx="2980463" cy="3274689"/>
          </a:xfrm>
          <a:prstGeom prst="rect">
            <a:avLst/>
          </a:prstGeom>
        </p:spPr>
      </p:pic>
      <p:sp>
        <p:nvSpPr>
          <p:cNvPr id="2" name="Google Shape;642;p30">
            <a:extLst>
              <a:ext uri="{FF2B5EF4-FFF2-40B4-BE49-F238E27FC236}">
                <a16:creationId xmlns:a16="http://schemas.microsoft.com/office/drawing/2014/main" id="{12A722DD-3457-D0B9-0E95-F677E0584F02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" name="Rectangle: Rounded Corners 7">
            <a:extLst>
              <a:ext uri="{FF2B5EF4-FFF2-40B4-BE49-F238E27FC236}">
                <a16:creationId xmlns:a16="http://schemas.microsoft.com/office/drawing/2014/main" id="{1F101C02-9650-ADAD-D7BA-E32CD3791136}"/>
              </a:ext>
            </a:extLst>
          </p:cNvPr>
          <p:cNvSpPr/>
          <p:nvPr/>
        </p:nvSpPr>
        <p:spPr>
          <a:xfrm>
            <a:off x="-201331" y="177984"/>
            <a:ext cx="8979427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4AEDAB50-9415-6149-81EA-322B598F5B6A}"/>
              </a:ext>
            </a:extLst>
          </p:cNvPr>
          <p:cNvSpPr txBox="1"/>
          <p:nvPr/>
        </p:nvSpPr>
        <p:spPr>
          <a:xfrm>
            <a:off x="542083" y="203673"/>
            <a:ext cx="33160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– GUI </a:t>
            </a: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B3C5B198-5C41-AEF5-738E-E0F98D31EFF7}"/>
              </a:ext>
            </a:extLst>
          </p:cNvPr>
          <p:cNvGrpSpPr/>
          <p:nvPr/>
        </p:nvGrpSpPr>
        <p:grpSpPr>
          <a:xfrm>
            <a:off x="997330" y="1518620"/>
            <a:ext cx="1202778" cy="2362291"/>
            <a:chOff x="757673" y="1567412"/>
            <a:chExt cx="1202778" cy="2264703"/>
          </a:xfrm>
        </p:grpSpPr>
        <p:sp>
          <p:nvSpPr>
            <p:cNvPr id="4" name="Elaborazione alternativa 3">
              <a:extLst>
                <a:ext uri="{FF2B5EF4-FFF2-40B4-BE49-F238E27FC236}">
                  <a16:creationId xmlns:a16="http://schemas.microsoft.com/office/drawing/2014/main" id="{1DAF3F39-B8D2-ACFC-E407-FCBC0D84BEA8}"/>
                </a:ext>
              </a:extLst>
            </p:cNvPr>
            <p:cNvSpPr/>
            <p:nvPr/>
          </p:nvSpPr>
          <p:spPr>
            <a:xfrm>
              <a:off x="757673" y="1567412"/>
              <a:ext cx="1202778" cy="813120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600">
                  <a:solidFill>
                    <a:srgbClr val="262626"/>
                  </a:solidFill>
                  <a:latin typeface="Helvetica Neue Light" panose="020B0604020202020204" charset="0"/>
                </a:rPr>
                <a:t>Log-in</a:t>
              </a:r>
            </a:p>
          </p:txBody>
        </p:sp>
        <p:sp>
          <p:nvSpPr>
            <p:cNvPr id="7" name="Elaborazione alternativa 6">
              <a:extLst>
                <a:ext uri="{FF2B5EF4-FFF2-40B4-BE49-F238E27FC236}">
                  <a16:creationId xmlns:a16="http://schemas.microsoft.com/office/drawing/2014/main" id="{296F2E94-A79A-99F9-42E0-DEC13CDF704C}"/>
                </a:ext>
              </a:extLst>
            </p:cNvPr>
            <p:cNvSpPr/>
            <p:nvPr/>
          </p:nvSpPr>
          <p:spPr>
            <a:xfrm>
              <a:off x="757673" y="3008618"/>
              <a:ext cx="1202778" cy="823497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600">
                  <a:solidFill>
                    <a:srgbClr val="262626"/>
                  </a:solidFill>
                  <a:latin typeface="Helvetica Neue Light" panose="020B0604020202020204" charset="0"/>
                </a:rPr>
                <a:t>Menu</a:t>
              </a:r>
            </a:p>
          </p:txBody>
        </p:sp>
        <p:cxnSp>
          <p:nvCxnSpPr>
            <p:cNvPr id="8" name="Connettore 2 7">
              <a:extLst>
                <a:ext uri="{FF2B5EF4-FFF2-40B4-BE49-F238E27FC236}">
                  <a16:creationId xmlns:a16="http://schemas.microsoft.com/office/drawing/2014/main" id="{4E7490E8-6E16-3A66-90B5-79675C606445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1130056" y="2694575"/>
              <a:ext cx="458012" cy="0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85ACEBB-8BA1-15B8-C25E-64533ED5CAB8}"/>
              </a:ext>
            </a:extLst>
          </p:cNvPr>
          <p:cNvSpPr txBox="1"/>
          <p:nvPr/>
        </p:nvSpPr>
        <p:spPr>
          <a:xfrm>
            <a:off x="2302587" y="3087903"/>
            <a:ext cx="26178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200" b="1" err="1">
                <a:latin typeface="Helvetica Neue Light" panose="020B0604020202020204" charset="0"/>
                <a:sym typeface="Wingdings" panose="05000000000000000000" pitchFamily="2" charset="2"/>
              </a:rPr>
              <a:t>Automatic</a:t>
            </a:r>
            <a:r>
              <a:rPr lang="it-IT" sz="1200" b="1">
                <a:latin typeface="Helvetica Neue Light" panose="020B0604020202020204" charset="0"/>
                <a:sym typeface="Wingdings" panose="05000000000000000000" pitchFamily="2" charset="2"/>
              </a:rPr>
              <a:t> connection 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to COM when </a:t>
            </a:r>
            <a:r>
              <a:rPr lang="it-IT" sz="1200" err="1">
                <a:latin typeface="Helvetica Neue Light" panose="020B0604020202020204" charset="0"/>
                <a:sym typeface="Wingdings" panose="05000000000000000000" pitchFamily="2" charset="2"/>
              </a:rPr>
              <a:t>starting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 the game</a:t>
            </a:r>
            <a:endParaRPr lang="it-IT" sz="120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200">
                <a:latin typeface="Helvetica Neue Light" panose="020B0604020202020204" charset="0"/>
              </a:rPr>
              <a:t>Statistics 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200">
                <a:latin typeface="Helvetica Neue Light" panose="020B0604020202020204" charset="0"/>
              </a:rPr>
              <a:t>Log out 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0531847-48E8-AF93-714B-51CF8D5D70D2}"/>
              </a:ext>
            </a:extLst>
          </p:cNvPr>
          <p:cNvSpPr txBox="1"/>
          <p:nvPr/>
        </p:nvSpPr>
        <p:spPr>
          <a:xfrm>
            <a:off x="2302587" y="1566300"/>
            <a:ext cx="2466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200">
                <a:latin typeface="Helvetica Neue Light" panose="020B0604020202020204" charset="0"/>
              </a:rPr>
              <a:t>Log-in with username 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200">
                <a:latin typeface="Helvetica Neue Light" panose="020B0604020202020204" charset="0"/>
              </a:rPr>
              <a:t>If there </a:t>
            </a:r>
            <a:r>
              <a:rPr lang="it-IT" sz="1200" err="1">
                <a:latin typeface="Helvetica Neue Light" panose="020B0604020202020204" charset="0"/>
              </a:rPr>
              <a:t>is</a:t>
            </a:r>
            <a:r>
              <a:rPr lang="it-IT" sz="1200">
                <a:latin typeface="Helvetica Neue Light" panose="020B0604020202020204" charset="0"/>
              </a:rPr>
              <a:t> no username, it gives an error</a:t>
            </a:r>
          </a:p>
        </p:txBody>
      </p:sp>
    </p:spTree>
    <p:extLst>
      <p:ext uri="{BB962C8B-B14F-4D97-AF65-F5344CB8AC3E}">
        <p14:creationId xmlns:p14="http://schemas.microsoft.com/office/powerpoint/2010/main" val="2924387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15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2023-07-22 16-21-08">
            <a:hlinkClick r:id="" action="ppaction://media"/>
            <a:extLst>
              <a:ext uri="{FF2B5EF4-FFF2-40B4-BE49-F238E27FC236}">
                <a16:creationId xmlns:a16="http://schemas.microsoft.com/office/drawing/2014/main" id="{4C8A2343-DF73-D3DC-7F2A-27355FEACC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9350" t="19801" r="29268" b="28744"/>
          <a:stretch/>
        </p:blipFill>
        <p:spPr>
          <a:xfrm>
            <a:off x="733839" y="2038015"/>
            <a:ext cx="3603034" cy="2520000"/>
          </a:xfrm>
          <a:prstGeom prst="rect">
            <a:avLst/>
          </a:prstGeom>
        </p:spPr>
      </p:pic>
      <p:pic>
        <p:nvPicPr>
          <p:cNvPr id="3" name="2023-07-22 16-32-24">
            <a:hlinkClick r:id="" action="ppaction://media"/>
            <a:extLst>
              <a:ext uri="{FF2B5EF4-FFF2-40B4-BE49-F238E27FC236}">
                <a16:creationId xmlns:a16="http://schemas.microsoft.com/office/drawing/2014/main" id="{D19B932E-A390-D39E-7D13-4DD1276D621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l="29350" t="20090" r="29268" b="28455"/>
          <a:stretch/>
        </p:blipFill>
        <p:spPr>
          <a:xfrm>
            <a:off x="4807128" y="2038015"/>
            <a:ext cx="3603033" cy="2520000"/>
          </a:xfrm>
          <a:prstGeom prst="rect">
            <a:avLst/>
          </a:prstGeom>
        </p:spPr>
      </p:pic>
      <p:sp>
        <p:nvSpPr>
          <p:cNvPr id="5" name="Google Shape;642;p30">
            <a:extLst>
              <a:ext uri="{FF2B5EF4-FFF2-40B4-BE49-F238E27FC236}">
                <a16:creationId xmlns:a16="http://schemas.microsoft.com/office/drawing/2014/main" id="{352F8892-5A17-AD84-4C8F-AE7F82CABEED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7970D3FB-A726-7139-DB24-1A37395F892D}"/>
              </a:ext>
            </a:extLst>
          </p:cNvPr>
          <p:cNvSpPr/>
          <p:nvPr/>
        </p:nvSpPr>
        <p:spPr>
          <a:xfrm>
            <a:off x="-201331" y="177984"/>
            <a:ext cx="8979427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02360AAC-3512-E2F6-36DF-53CA549DC17E}"/>
              </a:ext>
            </a:extLst>
          </p:cNvPr>
          <p:cNvSpPr txBox="1"/>
          <p:nvPr/>
        </p:nvSpPr>
        <p:spPr>
          <a:xfrm>
            <a:off x="542083" y="203673"/>
            <a:ext cx="33160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– GUI </a:t>
            </a:r>
          </a:p>
        </p:txBody>
      </p:sp>
      <p:sp>
        <p:nvSpPr>
          <p:cNvPr id="8" name="Elaborazione alternativa 7">
            <a:extLst>
              <a:ext uri="{FF2B5EF4-FFF2-40B4-BE49-F238E27FC236}">
                <a16:creationId xmlns:a16="http://schemas.microsoft.com/office/drawing/2014/main" id="{2E231C81-B87A-0FF7-CD42-4CEE40656455}"/>
              </a:ext>
            </a:extLst>
          </p:cNvPr>
          <p:cNvSpPr/>
          <p:nvPr/>
        </p:nvSpPr>
        <p:spPr>
          <a:xfrm>
            <a:off x="733839" y="957961"/>
            <a:ext cx="1202778" cy="813120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>
                <a:solidFill>
                  <a:srgbClr val="262626"/>
                </a:solidFill>
                <a:latin typeface="Helvetica Neue Light" panose="020B0604020202020204" charset="0"/>
              </a:rPr>
              <a:t>Game</a:t>
            </a:r>
            <a:endParaRPr lang="it-IT" sz="1600">
              <a:latin typeface="Helvetica Neue Light" panose="020B0604020202020204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D299109-6EBF-FA32-D363-CE604CA86482}"/>
              </a:ext>
            </a:extLst>
          </p:cNvPr>
          <p:cNvSpPr txBox="1"/>
          <p:nvPr/>
        </p:nvSpPr>
        <p:spPr>
          <a:xfrm>
            <a:off x="2078909" y="949023"/>
            <a:ext cx="66026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200" b="1">
                <a:solidFill>
                  <a:srgbClr val="262626"/>
                </a:solidFill>
                <a:latin typeface="Helvetica Neue Light" panose="020B0604020202020204" charset="0"/>
              </a:rPr>
              <a:t>Random letter </a:t>
            </a:r>
            <a:r>
              <a:rPr lang="it-IT" sz="1200">
                <a:solidFill>
                  <a:srgbClr val="262626"/>
                </a:solidFill>
                <a:latin typeface="Helvetica Neue Light" panose="020B0604020202020204" charset="0"/>
              </a:rPr>
              <a:t>provided when pushing «Start»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200" b="1">
                <a:solidFill>
                  <a:srgbClr val="262626"/>
                </a:solidFill>
                <a:latin typeface="Helvetica Neue Light" panose="020B0604020202020204" charset="0"/>
              </a:rPr>
              <a:t>10 seconds </a:t>
            </a:r>
            <a:r>
              <a:rPr lang="it-IT" sz="1200">
                <a:solidFill>
                  <a:srgbClr val="262626"/>
                </a:solidFill>
                <a:latin typeface="Helvetica Neue Light" panose="020B0604020202020204" charset="0"/>
              </a:rPr>
              <a:t>to make the right gesture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200">
                <a:solidFill>
                  <a:srgbClr val="262626"/>
                </a:solidFill>
                <a:latin typeface="Helvetica Neue Light" panose="020B0604020202020204" charset="0"/>
              </a:rPr>
              <a:t>The ML model gives a </a:t>
            </a:r>
            <a:r>
              <a:rPr lang="it-IT" sz="1200" b="1">
                <a:solidFill>
                  <a:srgbClr val="262626"/>
                </a:solidFill>
                <a:latin typeface="Helvetica Neue Light" panose="020B0604020202020204" charset="0"/>
              </a:rPr>
              <a:t>prediction</a:t>
            </a:r>
            <a:r>
              <a:rPr lang="it-IT" sz="1200">
                <a:solidFill>
                  <a:srgbClr val="262626"/>
                </a:solidFill>
                <a:latin typeface="Helvetica Neue Light" panose="020B0604020202020204" charset="0"/>
              </a:rPr>
              <a:t> on the letter performed. If the prediction matches the actual letter, the score increases. </a:t>
            </a:r>
          </a:p>
        </p:txBody>
      </p:sp>
    </p:spTree>
    <p:extLst>
      <p:ext uri="{BB962C8B-B14F-4D97-AF65-F5344CB8AC3E}">
        <p14:creationId xmlns:p14="http://schemas.microsoft.com/office/powerpoint/2010/main" val="2865766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3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40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</a:t>
            </a:fld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2" name="Google Shape;642;p30"/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FE60F4AC-415D-E9FF-25E0-77C743DB2745}"/>
              </a:ext>
            </a:extLst>
          </p:cNvPr>
          <p:cNvSpPr/>
          <p:nvPr/>
        </p:nvSpPr>
        <p:spPr>
          <a:xfrm>
            <a:off x="-433100" y="761957"/>
            <a:ext cx="4016127" cy="513044"/>
          </a:xfrm>
          <a:prstGeom prst="roundRect">
            <a:avLst/>
          </a:prstGeom>
          <a:solidFill>
            <a:srgbClr val="A9BEF9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BA435EA-F335-6A60-1338-2BA287C94E57}"/>
              </a:ext>
            </a:extLst>
          </p:cNvPr>
          <p:cNvSpPr/>
          <p:nvPr/>
        </p:nvSpPr>
        <p:spPr>
          <a:xfrm>
            <a:off x="-433103" y="1407445"/>
            <a:ext cx="4650253" cy="513044"/>
          </a:xfrm>
          <a:prstGeom prst="roundRect">
            <a:avLst/>
          </a:prstGeom>
          <a:solidFill>
            <a:srgbClr val="6C90F4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9714036-C8A2-5759-C076-BA4FF3A0D0C0}"/>
              </a:ext>
            </a:extLst>
          </p:cNvPr>
          <p:cNvSpPr/>
          <p:nvPr/>
        </p:nvSpPr>
        <p:spPr>
          <a:xfrm>
            <a:off x="-425011" y="2054045"/>
            <a:ext cx="5284377" cy="513044"/>
          </a:xfrm>
          <a:prstGeom prst="roundRect">
            <a:avLst/>
          </a:prstGeom>
          <a:solidFill>
            <a:srgbClr val="2F62F1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9" name="Rectangle: Rounded Corners 6">
            <a:extLst>
              <a:ext uri="{FF2B5EF4-FFF2-40B4-BE49-F238E27FC236}">
                <a16:creationId xmlns:a16="http://schemas.microsoft.com/office/drawing/2014/main" id="{5D631660-7AE0-4CB2-BD9C-64F97CBC378E}"/>
              </a:ext>
            </a:extLst>
          </p:cNvPr>
          <p:cNvSpPr/>
          <p:nvPr/>
        </p:nvSpPr>
        <p:spPr>
          <a:xfrm>
            <a:off x="-433103" y="2702847"/>
            <a:ext cx="5918503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16" name="Rectangle: Rounded Corners 7">
            <a:extLst>
              <a:ext uri="{FF2B5EF4-FFF2-40B4-BE49-F238E27FC236}">
                <a16:creationId xmlns:a16="http://schemas.microsoft.com/office/drawing/2014/main" id="{6F1A5CA8-3A6B-1C5D-5D0C-3ACB4EFF814C}"/>
              </a:ext>
            </a:extLst>
          </p:cNvPr>
          <p:cNvSpPr/>
          <p:nvPr/>
        </p:nvSpPr>
        <p:spPr>
          <a:xfrm>
            <a:off x="-433103" y="3337435"/>
            <a:ext cx="6552628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5286A027-054A-EBE9-D185-8A9FD1E57F14}"/>
              </a:ext>
            </a:extLst>
          </p:cNvPr>
          <p:cNvSpPr txBox="1"/>
          <p:nvPr/>
        </p:nvSpPr>
        <p:spPr>
          <a:xfrm>
            <a:off x="853242" y="785434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Project </a:t>
            </a:r>
            <a:r>
              <a:rPr lang="it-IT" sz="2400" b="1" err="1">
                <a:solidFill>
                  <a:srgbClr val="092881"/>
                </a:solidFill>
                <a:latin typeface="Helvetica Neue" panose="020B0604020202020204" charset="0"/>
              </a:rPr>
              <a:t>Aim</a:t>
            </a:r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 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68B6968A-3DC7-A658-69A3-EF995369A125}"/>
              </a:ext>
            </a:extLst>
          </p:cNvPr>
          <p:cNvSpPr txBox="1"/>
          <p:nvPr/>
        </p:nvSpPr>
        <p:spPr>
          <a:xfrm>
            <a:off x="853241" y="1438811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Hardware </a:t>
            </a: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78A584DE-3B13-3F0A-DC1D-9D3B63EFBF3C}"/>
              </a:ext>
            </a:extLst>
          </p:cNvPr>
          <p:cNvSpPr txBox="1"/>
          <p:nvPr/>
        </p:nvSpPr>
        <p:spPr>
          <a:xfrm>
            <a:off x="853241" y="2073862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Firmware </a:t>
            </a:r>
          </a:p>
        </p:txBody>
      </p:sp>
      <p:sp>
        <p:nvSpPr>
          <p:cNvPr id="23" name="TextBox 9">
            <a:extLst>
              <a:ext uri="{FF2B5EF4-FFF2-40B4-BE49-F238E27FC236}">
                <a16:creationId xmlns:a16="http://schemas.microsoft.com/office/drawing/2014/main" id="{9DEB9548-8881-C318-56C0-815619C2AEF5}"/>
              </a:ext>
            </a:extLst>
          </p:cNvPr>
          <p:cNvSpPr txBox="1"/>
          <p:nvPr/>
        </p:nvSpPr>
        <p:spPr>
          <a:xfrm>
            <a:off x="855547" y="2737304"/>
            <a:ext cx="4003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24" name="TextBox 9">
            <a:extLst>
              <a:ext uri="{FF2B5EF4-FFF2-40B4-BE49-F238E27FC236}">
                <a16:creationId xmlns:a16="http://schemas.microsoft.com/office/drawing/2014/main" id="{29F5E0A2-3784-7586-FAF4-6C8D941A7E4E}"/>
              </a:ext>
            </a:extLst>
          </p:cNvPr>
          <p:cNvSpPr txBox="1"/>
          <p:nvPr/>
        </p:nvSpPr>
        <p:spPr>
          <a:xfrm>
            <a:off x="853243" y="3353477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cxnSp>
        <p:nvCxnSpPr>
          <p:cNvPr id="25" name="Straight Connector 25">
            <a:extLst>
              <a:ext uri="{FF2B5EF4-FFF2-40B4-BE49-F238E27FC236}">
                <a16:creationId xmlns:a16="http://schemas.microsoft.com/office/drawing/2014/main" id="{8B089919-DA4C-208D-196A-CB69BD201890}"/>
              </a:ext>
            </a:extLst>
          </p:cNvPr>
          <p:cNvCxnSpPr>
            <a:cxnSpLocks/>
          </p:cNvCxnSpPr>
          <p:nvPr/>
        </p:nvCxnSpPr>
        <p:spPr>
          <a:xfrm>
            <a:off x="5775874" y="1519220"/>
            <a:ext cx="2916820" cy="0"/>
          </a:xfrm>
          <a:prstGeom prst="line">
            <a:avLst/>
          </a:prstGeom>
          <a:ln w="57150" cap="rnd"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35E3B2A1-42EC-7990-4462-5E3C75D409E6}"/>
              </a:ext>
            </a:extLst>
          </p:cNvPr>
          <p:cNvSpPr txBox="1"/>
          <p:nvPr/>
        </p:nvSpPr>
        <p:spPr>
          <a:xfrm>
            <a:off x="5879615" y="938621"/>
            <a:ext cx="2709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>
                <a:solidFill>
                  <a:schemeClr val="accent1">
                    <a:lumMod val="50000"/>
                  </a:schemeClr>
                </a:solidFill>
                <a:latin typeface="Helvetica Neue" panose="020B0604020202020204" charset="0"/>
              </a:rPr>
              <a:t>Contents </a:t>
            </a:r>
          </a:p>
        </p:txBody>
      </p: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D543B8E9-01CC-FBA2-85D4-2FA22FD7E9B3}"/>
              </a:ext>
            </a:extLst>
          </p:cNvPr>
          <p:cNvGrpSpPr/>
          <p:nvPr/>
        </p:nvGrpSpPr>
        <p:grpSpPr>
          <a:xfrm>
            <a:off x="6349600" y="1727474"/>
            <a:ext cx="1769368" cy="1950746"/>
            <a:chOff x="6677598" y="2104153"/>
            <a:chExt cx="1769368" cy="1950746"/>
          </a:xfrm>
        </p:grpSpPr>
        <p:pic>
          <p:nvPicPr>
            <p:cNvPr id="28" name="Immagine 27" descr="Immagine che contiene Elementi grafici, Carattere, design&#10;&#10;Descrizione generata automaticamente">
              <a:extLst>
                <a:ext uri="{FF2B5EF4-FFF2-40B4-BE49-F238E27FC236}">
                  <a16:creationId xmlns:a16="http://schemas.microsoft.com/office/drawing/2014/main" id="{8EFF8E88-B82E-07E2-1A72-60646A425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17282" y="2104153"/>
              <a:ext cx="1490000" cy="1297146"/>
            </a:xfrm>
            <a:prstGeom prst="rect">
              <a:avLst/>
            </a:prstGeom>
          </p:spPr>
        </p:pic>
        <p:sp>
          <p:nvSpPr>
            <p:cNvPr id="29" name="CasellaDiTesto 28">
              <a:extLst>
                <a:ext uri="{FF2B5EF4-FFF2-40B4-BE49-F238E27FC236}">
                  <a16:creationId xmlns:a16="http://schemas.microsoft.com/office/drawing/2014/main" id="{B3D20855-7384-569C-29F9-AB0F1170D973}"/>
                </a:ext>
              </a:extLst>
            </p:cNvPr>
            <p:cNvSpPr txBox="1"/>
            <p:nvPr/>
          </p:nvSpPr>
          <p:spPr>
            <a:xfrm>
              <a:off x="6677598" y="3531679"/>
              <a:ext cx="176936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800">
                  <a:solidFill>
                    <a:srgbClr val="D94227"/>
                  </a:solidFill>
                  <a:latin typeface="Forte" panose="03060902040502070203" pitchFamily="66" charset="0"/>
                </a:rPr>
                <a:t>Handy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38564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16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2023-07-22 16-12-17">
            <a:hlinkClick r:id="" action="ppaction://media"/>
            <a:extLst>
              <a:ext uri="{FF2B5EF4-FFF2-40B4-BE49-F238E27FC236}">
                <a16:creationId xmlns:a16="http://schemas.microsoft.com/office/drawing/2014/main" id="{3DB06C97-3D66-B782-1333-B40F0C4181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9350" t="19656" r="29268" b="28890"/>
          <a:stretch/>
        </p:blipFill>
        <p:spPr>
          <a:xfrm>
            <a:off x="4288382" y="1207232"/>
            <a:ext cx="4274274" cy="2989473"/>
          </a:xfrm>
          <a:prstGeom prst="rect">
            <a:avLst/>
          </a:prstGeom>
        </p:spPr>
      </p:pic>
      <p:sp>
        <p:nvSpPr>
          <p:cNvPr id="3" name="Google Shape;642;p30">
            <a:extLst>
              <a:ext uri="{FF2B5EF4-FFF2-40B4-BE49-F238E27FC236}">
                <a16:creationId xmlns:a16="http://schemas.microsoft.com/office/drawing/2014/main" id="{4569C132-9281-D987-0517-298FF18E2829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" name="Rectangle: Rounded Corners 7">
            <a:extLst>
              <a:ext uri="{FF2B5EF4-FFF2-40B4-BE49-F238E27FC236}">
                <a16:creationId xmlns:a16="http://schemas.microsoft.com/office/drawing/2014/main" id="{1186EA37-5BA7-1312-C29C-F909FEEBBF3E}"/>
              </a:ext>
            </a:extLst>
          </p:cNvPr>
          <p:cNvSpPr/>
          <p:nvPr/>
        </p:nvSpPr>
        <p:spPr>
          <a:xfrm>
            <a:off x="-201331" y="177984"/>
            <a:ext cx="8979427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A4AFDFE4-E56B-F7C7-B633-D52D8B2A2B95}"/>
              </a:ext>
            </a:extLst>
          </p:cNvPr>
          <p:cNvSpPr txBox="1"/>
          <p:nvPr/>
        </p:nvSpPr>
        <p:spPr>
          <a:xfrm>
            <a:off x="542083" y="203673"/>
            <a:ext cx="33160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– GUI </a:t>
            </a:r>
          </a:p>
        </p:txBody>
      </p:sp>
      <p:sp>
        <p:nvSpPr>
          <p:cNvPr id="4" name="Elaborazione alternativa 3">
            <a:extLst>
              <a:ext uri="{FF2B5EF4-FFF2-40B4-BE49-F238E27FC236}">
                <a16:creationId xmlns:a16="http://schemas.microsoft.com/office/drawing/2014/main" id="{59D48CC4-CAA7-021D-8934-04B1C5BFBA91}"/>
              </a:ext>
            </a:extLst>
          </p:cNvPr>
          <p:cNvSpPr/>
          <p:nvPr/>
        </p:nvSpPr>
        <p:spPr>
          <a:xfrm>
            <a:off x="1588702" y="1491844"/>
            <a:ext cx="1202778" cy="813120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>
                <a:solidFill>
                  <a:srgbClr val="262626"/>
                </a:solidFill>
                <a:latin typeface="Helvetica Neue Light" panose="020B0604020202020204" charset="0"/>
              </a:rPr>
              <a:t>Calibration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AFB2700-A6D2-F87A-6353-9E568137B218}"/>
              </a:ext>
            </a:extLst>
          </p:cNvPr>
          <p:cNvSpPr txBox="1"/>
          <p:nvPr/>
        </p:nvSpPr>
        <p:spPr>
          <a:xfrm>
            <a:off x="645971" y="2475106"/>
            <a:ext cx="330899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  <a:buSzPct val="150000"/>
            </a:pP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Calibration consists in a 2-step procedure:</a:t>
            </a:r>
          </a:p>
          <a:p>
            <a:pPr>
              <a:buClr>
                <a:schemeClr val="accent1">
                  <a:lumMod val="50000"/>
                </a:schemeClr>
              </a:buClr>
              <a:buSzPct val="150000"/>
            </a:pPr>
            <a:endParaRPr lang="it-IT" sz="1200" b="1">
              <a:latin typeface="Helvetica Neue Light" panose="020B0604020202020204" charset="0"/>
              <a:sym typeface="Wingdings" panose="05000000000000000000" pitchFamily="2" charset="2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Hand</a:t>
            </a:r>
            <a:r>
              <a:rPr lang="it-IT" sz="1200" b="1">
                <a:latin typeface="Helvetica Neue Light" panose="020B0604020202020204" charset="0"/>
                <a:sym typeface="Wingdings" panose="05000000000000000000" pitchFamily="2" charset="2"/>
              </a:rPr>
              <a:t> fully open 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Hand</a:t>
            </a:r>
            <a:r>
              <a:rPr lang="it-IT" sz="1200" b="1">
                <a:latin typeface="Helvetica Neue Light" panose="020B0604020202020204" charset="0"/>
                <a:sym typeface="Wingdings" panose="05000000000000000000" pitchFamily="2" charset="2"/>
              </a:rPr>
              <a:t> completely closed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endParaRPr lang="it-IT" sz="1200" b="1">
              <a:latin typeface="Helvetica Neue Light" panose="020B0604020202020204" charset="0"/>
              <a:sym typeface="Wingdings" panose="05000000000000000000" pitchFamily="2" charset="2"/>
            </a:endParaRPr>
          </a:p>
          <a:p>
            <a:pPr>
              <a:buClr>
                <a:schemeClr val="accent1">
                  <a:lumMod val="50000"/>
                </a:schemeClr>
              </a:buClr>
              <a:buSzPct val="150000"/>
            </a:pP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Calibration must be performed </a:t>
            </a:r>
            <a:r>
              <a:rPr lang="it-IT" sz="1200" b="1">
                <a:latin typeface="Helvetica Neue Light" panose="020B0604020202020204" charset="0"/>
                <a:sym typeface="Wingdings" panose="05000000000000000000" pitchFamily="2" charset="2"/>
              </a:rPr>
              <a:t>at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 </a:t>
            </a:r>
            <a:r>
              <a:rPr lang="it-IT" sz="1200" b="1">
                <a:latin typeface="Helvetica Neue Light" panose="020B0604020202020204" charset="0"/>
                <a:sym typeface="Wingdings" panose="05000000000000000000" pitchFamily="2" charset="2"/>
              </a:rPr>
              <a:t>least once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. The device acquires and saves the calibration data into a csv file specific for each user. </a:t>
            </a:r>
          </a:p>
        </p:txBody>
      </p:sp>
    </p:spTree>
    <p:extLst>
      <p:ext uri="{BB962C8B-B14F-4D97-AF65-F5344CB8AC3E}">
        <p14:creationId xmlns:p14="http://schemas.microsoft.com/office/powerpoint/2010/main" val="376932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17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2023-07-22 15-55-37">
            <a:hlinkClick r:id="" action="ppaction://media"/>
            <a:extLst>
              <a:ext uri="{FF2B5EF4-FFF2-40B4-BE49-F238E27FC236}">
                <a16:creationId xmlns:a16="http://schemas.microsoft.com/office/drawing/2014/main" id="{1C29C9EF-8B0A-1554-D487-D1FA14299C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2032" t="8239" r="22032" b="18049"/>
          <a:stretch/>
        </p:blipFill>
        <p:spPr>
          <a:xfrm>
            <a:off x="4270904" y="1115979"/>
            <a:ext cx="4143202" cy="3071270"/>
          </a:xfrm>
          <a:prstGeom prst="rect">
            <a:avLst/>
          </a:prstGeom>
        </p:spPr>
      </p:pic>
      <p:sp>
        <p:nvSpPr>
          <p:cNvPr id="3" name="Google Shape;642;p30">
            <a:extLst>
              <a:ext uri="{FF2B5EF4-FFF2-40B4-BE49-F238E27FC236}">
                <a16:creationId xmlns:a16="http://schemas.microsoft.com/office/drawing/2014/main" id="{A3762D90-C44E-8492-781F-499D4DD4FBAE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" name="Rectangle: Rounded Corners 7">
            <a:extLst>
              <a:ext uri="{FF2B5EF4-FFF2-40B4-BE49-F238E27FC236}">
                <a16:creationId xmlns:a16="http://schemas.microsoft.com/office/drawing/2014/main" id="{D75B9126-C793-4A8B-6BDD-CD4BDDB5F9E2}"/>
              </a:ext>
            </a:extLst>
          </p:cNvPr>
          <p:cNvSpPr/>
          <p:nvPr/>
        </p:nvSpPr>
        <p:spPr>
          <a:xfrm>
            <a:off x="-201331" y="177984"/>
            <a:ext cx="8979427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12D3066-3BDB-8258-EC5D-1B4F7A04EE5F}"/>
              </a:ext>
            </a:extLst>
          </p:cNvPr>
          <p:cNvSpPr txBox="1"/>
          <p:nvPr/>
        </p:nvSpPr>
        <p:spPr>
          <a:xfrm>
            <a:off x="542083" y="203673"/>
            <a:ext cx="33160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– GUI </a:t>
            </a:r>
          </a:p>
        </p:txBody>
      </p:sp>
      <p:sp>
        <p:nvSpPr>
          <p:cNvPr id="6" name="Elaborazione alternativa 5">
            <a:extLst>
              <a:ext uri="{FF2B5EF4-FFF2-40B4-BE49-F238E27FC236}">
                <a16:creationId xmlns:a16="http://schemas.microsoft.com/office/drawing/2014/main" id="{18A0CEFE-72C1-06D8-EB57-5CD3D4CA724A}"/>
              </a:ext>
            </a:extLst>
          </p:cNvPr>
          <p:cNvSpPr/>
          <p:nvPr/>
        </p:nvSpPr>
        <p:spPr>
          <a:xfrm>
            <a:off x="1598719" y="1491844"/>
            <a:ext cx="1202778" cy="813120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>
                <a:solidFill>
                  <a:srgbClr val="262626"/>
                </a:solidFill>
                <a:latin typeface="Helvetica Neue Light" panose="020B0604020202020204" charset="0"/>
              </a:rPr>
              <a:t>Statistics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8B2A754-8BA7-F0CA-65CB-92E1126D22EC}"/>
              </a:ext>
            </a:extLst>
          </p:cNvPr>
          <p:cNvSpPr txBox="1"/>
          <p:nvPr/>
        </p:nvSpPr>
        <p:spPr>
          <a:xfrm>
            <a:off x="490044" y="2597948"/>
            <a:ext cx="36061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200" b="1">
                <a:latin typeface="Helvetica Neue Light" panose="020B0604020202020204" charset="0"/>
                <a:sym typeface="Wingdings" panose="05000000000000000000" pitchFamily="2" charset="2"/>
              </a:rPr>
              <a:t>Total Score Chart </a:t>
            </a:r>
            <a:r>
              <a:rPr lang="it-IT" sz="1200" err="1">
                <a:latin typeface="Helvetica Neue Light" panose="020B0604020202020204" charset="0"/>
                <a:sym typeface="Wingdings" panose="05000000000000000000" pitchFamily="2" charset="2"/>
              </a:rPr>
              <a:t>allows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 the user to </a:t>
            </a:r>
            <a:r>
              <a:rPr lang="it-IT" sz="1200" err="1">
                <a:latin typeface="Helvetica Neue Light" panose="020B0604020202020204" charset="0"/>
                <a:sym typeface="Wingdings" panose="05000000000000000000" pitchFamily="2" charset="2"/>
              </a:rPr>
              <a:t>analyze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 the performance </a:t>
            </a:r>
            <a:r>
              <a:rPr lang="it-IT" sz="1200" err="1">
                <a:latin typeface="Helvetica Neue Light" panose="020B0604020202020204" charset="0"/>
                <a:sym typeface="Wingdings" panose="05000000000000000000" pitchFamily="2" charset="2"/>
              </a:rPr>
              <a:t>among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 </a:t>
            </a:r>
            <a:r>
              <a:rPr lang="it-IT" sz="1200" err="1">
                <a:latin typeface="Helvetica Neue Light" panose="020B0604020202020204" charset="0"/>
                <a:sym typeface="Wingdings" panose="05000000000000000000" pitchFamily="2" charset="2"/>
              </a:rPr>
              <a:t>different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 rounds (days) 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endParaRPr lang="it-IT" sz="1200">
              <a:latin typeface="Helvetica Neue Light" panose="020B0604020202020204" charset="0"/>
              <a:sym typeface="Wingdings" panose="05000000000000000000" pitchFamily="2" charset="2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200" b="1">
                <a:latin typeface="Helvetica Neue Light" panose="020B0604020202020204" charset="0"/>
                <a:sym typeface="Wingdings" panose="05000000000000000000" pitchFamily="2" charset="2"/>
              </a:rPr>
              <a:t>Global Performance Bar Chart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 shows the </a:t>
            </a:r>
            <a:r>
              <a:rPr lang="it-IT" sz="1200" err="1">
                <a:latin typeface="Helvetica Neue Light" panose="020B0604020202020204" charset="0"/>
                <a:sym typeface="Wingdings" panose="05000000000000000000" pitchFamily="2" charset="2"/>
              </a:rPr>
              <a:t>percentage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 of success for </a:t>
            </a:r>
            <a:r>
              <a:rPr lang="it-IT" sz="1200" err="1">
                <a:latin typeface="Helvetica Neue Light" panose="020B0604020202020204" charset="0"/>
                <a:sym typeface="Wingdings" panose="05000000000000000000" pitchFamily="2" charset="2"/>
              </a:rPr>
              <a:t>each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 </a:t>
            </a:r>
            <a:r>
              <a:rPr lang="it-IT" sz="1200" err="1">
                <a:latin typeface="Helvetica Neue Light" panose="020B0604020202020204" charset="0"/>
                <a:sym typeface="Wingdings" panose="05000000000000000000" pitchFamily="2" charset="2"/>
              </a:rPr>
              <a:t>letter</a:t>
            </a:r>
            <a:r>
              <a:rPr lang="it-IT" sz="1200">
                <a:latin typeface="Helvetica Neue Light" panose="020B0604020202020204" charset="0"/>
                <a:sym typeface="Wingdings" panose="05000000000000000000" pitchFamily="2" charset="2"/>
              </a:rPr>
              <a:t> </a:t>
            </a:r>
            <a:endParaRPr lang="it-IT" sz="1200">
              <a:latin typeface="Helvetica Neue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5906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4" name="Google Shape;674;p2" descr="01_Polimi_centrato_COL_positivo.ep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16079" y="3584312"/>
            <a:ext cx="1711842" cy="1371619"/>
          </a:xfrm>
          <a:prstGeom prst="rect">
            <a:avLst/>
          </a:prstGeom>
          <a:noFill/>
          <a:ln>
            <a:noFill/>
          </a:ln>
        </p:spPr>
      </p:pic>
      <p:sp>
        <p:nvSpPr>
          <p:cNvPr id="675" name="Google Shape;675;p2"/>
          <p:cNvSpPr txBox="1">
            <a:spLocks noGrp="1"/>
          </p:cNvSpPr>
          <p:nvPr>
            <p:ph type="ctrTitle"/>
          </p:nvPr>
        </p:nvSpPr>
        <p:spPr>
          <a:xfrm>
            <a:off x="1872029" y="3160598"/>
            <a:ext cx="5399942" cy="51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/>
          </a:bodyPr>
          <a:lstStyle/>
          <a:p>
            <a:pPr algn="ctr">
              <a:buSzPct val="100000"/>
            </a:pPr>
            <a:r>
              <a:rPr lang="it-IT" b="0">
                <a:latin typeface="Merriweather Black"/>
                <a:ea typeface="Merriweather Black"/>
                <a:cs typeface="Merriweather Black"/>
                <a:sym typeface="Merriweather Black"/>
              </a:rPr>
              <a:t>Thank </a:t>
            </a:r>
            <a:r>
              <a:rPr lang="it-IT" b="0" err="1">
                <a:latin typeface="Merriweather Black"/>
                <a:ea typeface="Merriweather Black"/>
                <a:cs typeface="Merriweather Black"/>
                <a:sym typeface="Merriweather Black"/>
              </a:rPr>
              <a:t>you</a:t>
            </a:r>
            <a:r>
              <a:rPr lang="it-IT" b="0">
                <a:latin typeface="Merriweather Black"/>
                <a:ea typeface="Merriweather Black"/>
                <a:cs typeface="Merriweather Black"/>
                <a:sym typeface="Merriweather Black"/>
              </a:rPr>
              <a:t>!</a:t>
            </a:r>
            <a:endParaRPr b="0">
              <a:latin typeface="Merriweather Black"/>
              <a:ea typeface="Merriweather Black"/>
              <a:cs typeface="Merriweather Black"/>
              <a:sym typeface="Merriweather Black"/>
            </a:endParaRPr>
          </a:p>
          <a:p>
            <a:pPr algn="ctr">
              <a:buSzPct val="100000"/>
            </a:pPr>
            <a:endParaRPr b="0">
              <a:latin typeface="Merriweather Black"/>
              <a:ea typeface="Merriweather Black"/>
              <a:cs typeface="Merriweather Black"/>
              <a:sym typeface="Merriweather Black"/>
            </a:endParaRP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A225B39F-D5D8-516E-1839-A7A34BC11AF4}"/>
              </a:ext>
            </a:extLst>
          </p:cNvPr>
          <p:cNvGrpSpPr/>
          <p:nvPr/>
        </p:nvGrpSpPr>
        <p:grpSpPr>
          <a:xfrm>
            <a:off x="1252904" y="800652"/>
            <a:ext cx="6392938" cy="1119297"/>
            <a:chOff x="1375531" y="370805"/>
            <a:chExt cx="6392938" cy="1119297"/>
          </a:xfrm>
        </p:grpSpPr>
        <p:pic>
          <p:nvPicPr>
            <p:cNvPr id="7" name="Immagine 6" descr="Immagine che contiene illustrazione, design&#10;&#10;Descrizione generata automaticamente con attendibilità bassa">
              <a:extLst>
                <a:ext uri="{FF2B5EF4-FFF2-40B4-BE49-F238E27FC236}">
                  <a16:creationId xmlns:a16="http://schemas.microsoft.com/office/drawing/2014/main" id="{66BB065A-9B2F-CE95-1A31-E7419788DA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3274" t="50000" r="476" b="32949"/>
            <a:stretch/>
          </p:blipFill>
          <p:spPr>
            <a:xfrm>
              <a:off x="1375531" y="492530"/>
              <a:ext cx="950778" cy="997572"/>
            </a:xfrm>
            <a:prstGeom prst="rect">
              <a:avLst/>
            </a:prstGeom>
          </p:spPr>
        </p:pic>
        <p:pic>
          <p:nvPicPr>
            <p:cNvPr id="9" name="Immagine 8" descr="Immagine che contiene illustrazione, design&#10;&#10;Descrizione generata automaticamente con attendibilità bassa">
              <a:extLst>
                <a:ext uri="{FF2B5EF4-FFF2-40B4-BE49-F238E27FC236}">
                  <a16:creationId xmlns:a16="http://schemas.microsoft.com/office/drawing/2014/main" id="{CF342B02-A532-D7FF-DCCD-84B91DC63D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4310" r="81898" b="55178"/>
            <a:stretch/>
          </p:blipFill>
          <p:spPr>
            <a:xfrm>
              <a:off x="2183295" y="538104"/>
              <a:ext cx="799899" cy="906424"/>
            </a:xfrm>
            <a:prstGeom prst="rect">
              <a:avLst/>
            </a:prstGeom>
          </p:spPr>
        </p:pic>
        <p:pic>
          <p:nvPicPr>
            <p:cNvPr id="11" name="Immagine 10" descr="Immagine che contiene illustrazione, design&#10;&#10;Descrizione generata automaticamente con attendibilità bassa">
              <a:extLst>
                <a:ext uri="{FF2B5EF4-FFF2-40B4-BE49-F238E27FC236}">
                  <a16:creationId xmlns:a16="http://schemas.microsoft.com/office/drawing/2014/main" id="{A9D36DB6-9ADC-5789-97C1-AE11CA9040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4" r="84555" b="79655"/>
            <a:stretch/>
          </p:blipFill>
          <p:spPr>
            <a:xfrm>
              <a:off x="2983194" y="370805"/>
              <a:ext cx="648582" cy="1053097"/>
            </a:xfrm>
            <a:prstGeom prst="rect">
              <a:avLst/>
            </a:prstGeom>
          </p:spPr>
        </p:pic>
        <p:pic>
          <p:nvPicPr>
            <p:cNvPr id="13" name="Immagine 12" descr="Immagine che contiene illustrazione, design&#10;&#10;Descrizione generata automaticamente con attendibilità bassa">
              <a:extLst>
                <a:ext uri="{FF2B5EF4-FFF2-40B4-BE49-F238E27FC236}">
                  <a16:creationId xmlns:a16="http://schemas.microsoft.com/office/drawing/2014/main" id="{03198D51-72A6-34E1-C969-3B59821E1A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086" t="52306" r="84521" b="33928"/>
            <a:stretch/>
          </p:blipFill>
          <p:spPr>
            <a:xfrm>
              <a:off x="3631776" y="683562"/>
              <a:ext cx="596027" cy="720214"/>
            </a:xfrm>
            <a:prstGeom prst="rect">
              <a:avLst/>
            </a:prstGeom>
          </p:spPr>
        </p:pic>
        <p:pic>
          <p:nvPicPr>
            <p:cNvPr id="15" name="Immagine 14" descr="Immagine che contiene illustrazione, design&#10;&#10;Descrizione generata automaticamente con attendibilità bassa">
              <a:extLst>
                <a:ext uri="{FF2B5EF4-FFF2-40B4-BE49-F238E27FC236}">
                  <a16:creationId xmlns:a16="http://schemas.microsoft.com/office/drawing/2014/main" id="{5489E497-11A1-1D17-5CFE-23499087E4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207" t="24895" r="31908" b="55577"/>
            <a:stretch/>
          </p:blipFill>
          <p:spPr>
            <a:xfrm>
              <a:off x="4227803" y="545941"/>
              <a:ext cx="804080" cy="877961"/>
            </a:xfrm>
            <a:prstGeom prst="rect">
              <a:avLst/>
            </a:prstGeom>
          </p:spPr>
        </p:pic>
        <p:pic>
          <p:nvPicPr>
            <p:cNvPr id="17" name="Immagine 16" descr="Immagine che contiene illustrazione, design&#10;&#10;Descrizione generata automaticamente con attendibilità bassa">
              <a:extLst>
                <a:ext uri="{FF2B5EF4-FFF2-40B4-BE49-F238E27FC236}">
                  <a16:creationId xmlns:a16="http://schemas.microsoft.com/office/drawing/2014/main" id="{10E92A9C-3BF3-67B4-0E52-C9697ADC87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291" t="75608" r="17065" b="6829"/>
            <a:stretch/>
          </p:blipFill>
          <p:spPr>
            <a:xfrm>
              <a:off x="5627910" y="609258"/>
              <a:ext cx="799900" cy="844062"/>
            </a:xfrm>
            <a:prstGeom prst="rect">
              <a:avLst/>
            </a:prstGeom>
          </p:spPr>
        </p:pic>
        <p:pic>
          <p:nvPicPr>
            <p:cNvPr id="19" name="Immagine 18" descr="Immagine che contiene illustrazione, design&#10;&#10;Descrizione generata automaticamente con attendibilità bassa">
              <a:extLst>
                <a:ext uri="{FF2B5EF4-FFF2-40B4-BE49-F238E27FC236}">
                  <a16:creationId xmlns:a16="http://schemas.microsoft.com/office/drawing/2014/main" id="{3645F809-B87C-B096-D3D7-7946BF1BEA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6090" t="50061" r="71891" b="33272"/>
            <a:stretch/>
          </p:blipFill>
          <p:spPr>
            <a:xfrm>
              <a:off x="6437683" y="640519"/>
              <a:ext cx="586154" cy="812801"/>
            </a:xfrm>
            <a:prstGeom prst="rect">
              <a:avLst/>
            </a:prstGeom>
          </p:spPr>
        </p:pic>
        <p:pic>
          <p:nvPicPr>
            <p:cNvPr id="21" name="Immagine 20" descr="Immagine che contiene illustrazione, design&#10;&#10;Descrizione generata automaticamente con attendibilità bassa">
              <a:extLst>
                <a:ext uri="{FF2B5EF4-FFF2-40B4-BE49-F238E27FC236}">
                  <a16:creationId xmlns:a16="http://schemas.microsoft.com/office/drawing/2014/main" id="{0C024A2A-73F9-4EBB-204A-E28DB1D3BA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190" t="71087" r="83138" b="6765"/>
            <a:stretch/>
          </p:blipFill>
          <p:spPr>
            <a:xfrm>
              <a:off x="7119887" y="393827"/>
              <a:ext cx="648582" cy="105070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8404074A-CFDE-0A3C-A58C-B8EC78F6C2B9}"/>
              </a:ext>
            </a:extLst>
          </p:cNvPr>
          <p:cNvSpPr txBox="1"/>
          <p:nvPr/>
        </p:nvSpPr>
        <p:spPr>
          <a:xfrm>
            <a:off x="959776" y="957901"/>
            <a:ext cx="72698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>
                <a:latin typeface="Helvetica Neue Light" panose="020B0604020202020204" charset="0"/>
              </a:rPr>
              <a:t>D</a:t>
            </a:r>
            <a:r>
              <a:rPr lang="en-GB" sz="1400" b="0" i="0">
                <a:solidFill>
                  <a:srgbClr val="000000"/>
                </a:solidFill>
                <a:effectLst/>
                <a:latin typeface="Helvetica Neue Light" panose="020B0604020202020204" charset="0"/>
              </a:rPr>
              <a:t>evelop a </a:t>
            </a:r>
            <a:r>
              <a:rPr lang="en-GB" sz="1400" b="1" i="0">
                <a:solidFill>
                  <a:srgbClr val="000000"/>
                </a:solidFill>
                <a:effectLst/>
                <a:latin typeface="Helvetica Neue Light" panose="020B0604020202020204" charset="0"/>
              </a:rPr>
              <a:t>smart glove</a:t>
            </a:r>
            <a:r>
              <a:rPr lang="en-GB" sz="1400" b="0" i="0">
                <a:solidFill>
                  <a:srgbClr val="000000"/>
                </a:solidFill>
                <a:effectLst/>
                <a:latin typeface="Helvetica Neue Light" panose="020B0604020202020204" charset="0"/>
              </a:rPr>
              <a:t> able to teach the </a:t>
            </a:r>
            <a:r>
              <a:rPr lang="en-GB" sz="1400" b="1" i="0">
                <a:solidFill>
                  <a:srgbClr val="000000"/>
                </a:solidFill>
                <a:effectLst/>
                <a:latin typeface="Helvetica Neue Light" panose="020B0604020202020204" charset="0"/>
              </a:rPr>
              <a:t>American Sign Language </a:t>
            </a:r>
            <a:r>
              <a:rPr lang="en-GB" sz="1400" b="0" i="0">
                <a:solidFill>
                  <a:srgbClr val="000000"/>
                </a:solidFill>
                <a:effectLst/>
                <a:latin typeface="Helvetica Neue Light" panose="020B0604020202020204" charset="0"/>
              </a:rPr>
              <a:t>(ASL) to people who are unfamiliar with it.</a:t>
            </a:r>
            <a:endParaRPr lang="it-IT" sz="1400">
              <a:latin typeface="Helvetica Neue Light" panose="020B0604020202020204" charset="0"/>
            </a:endParaRP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3</a:t>
            </a:fld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Rectangle: Rounded Corners 3">
            <a:extLst>
              <a:ext uri="{FF2B5EF4-FFF2-40B4-BE49-F238E27FC236}">
                <a16:creationId xmlns:a16="http://schemas.microsoft.com/office/drawing/2014/main" id="{E7B1DAB8-F783-DAB7-384F-76F3BE1B01D2}"/>
              </a:ext>
            </a:extLst>
          </p:cNvPr>
          <p:cNvSpPr/>
          <p:nvPr/>
        </p:nvSpPr>
        <p:spPr>
          <a:xfrm>
            <a:off x="-116041" y="173866"/>
            <a:ext cx="8894137" cy="513044"/>
          </a:xfrm>
          <a:prstGeom prst="roundRect">
            <a:avLst/>
          </a:prstGeom>
          <a:solidFill>
            <a:srgbClr val="A9BEF9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19" name="Rectangle: Rounded Corners 4">
            <a:extLst>
              <a:ext uri="{FF2B5EF4-FFF2-40B4-BE49-F238E27FC236}">
                <a16:creationId xmlns:a16="http://schemas.microsoft.com/office/drawing/2014/main" id="{8A54CBAF-DC95-5D60-93D6-7ABD3E7915DE}"/>
              </a:ext>
            </a:extLst>
          </p:cNvPr>
          <p:cNvSpPr/>
          <p:nvPr/>
        </p:nvSpPr>
        <p:spPr>
          <a:xfrm>
            <a:off x="-6627674" y="1224600"/>
            <a:ext cx="6809976" cy="513044"/>
          </a:xfrm>
          <a:prstGeom prst="roundRect">
            <a:avLst/>
          </a:prstGeom>
          <a:solidFill>
            <a:srgbClr val="6C90F4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20" name="Rectangle: Rounded Corners 5">
            <a:extLst>
              <a:ext uri="{FF2B5EF4-FFF2-40B4-BE49-F238E27FC236}">
                <a16:creationId xmlns:a16="http://schemas.microsoft.com/office/drawing/2014/main" id="{6102EB62-201C-9632-D296-F93A7DE266DA}"/>
              </a:ext>
            </a:extLst>
          </p:cNvPr>
          <p:cNvSpPr/>
          <p:nvPr/>
        </p:nvSpPr>
        <p:spPr>
          <a:xfrm>
            <a:off x="-6619582" y="1871200"/>
            <a:ext cx="6809976" cy="513044"/>
          </a:xfrm>
          <a:prstGeom prst="roundRect">
            <a:avLst/>
          </a:prstGeom>
          <a:solidFill>
            <a:srgbClr val="2F62F1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21" name="Rectangle: Rounded Corners 6">
            <a:extLst>
              <a:ext uri="{FF2B5EF4-FFF2-40B4-BE49-F238E27FC236}">
                <a16:creationId xmlns:a16="http://schemas.microsoft.com/office/drawing/2014/main" id="{AFD6BBEB-813D-EFD0-F6E3-31D341DD650E}"/>
              </a:ext>
            </a:extLst>
          </p:cNvPr>
          <p:cNvSpPr/>
          <p:nvPr/>
        </p:nvSpPr>
        <p:spPr>
          <a:xfrm>
            <a:off x="-6627674" y="2520002"/>
            <a:ext cx="6809976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22" name="Rectangle: Rounded Corners 7">
            <a:extLst>
              <a:ext uri="{FF2B5EF4-FFF2-40B4-BE49-F238E27FC236}">
                <a16:creationId xmlns:a16="http://schemas.microsoft.com/office/drawing/2014/main" id="{4D1D7CB2-D734-2C33-D445-87A616806A52}"/>
              </a:ext>
            </a:extLst>
          </p:cNvPr>
          <p:cNvSpPr/>
          <p:nvPr/>
        </p:nvSpPr>
        <p:spPr>
          <a:xfrm>
            <a:off x="-6627674" y="3154590"/>
            <a:ext cx="6809976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23" name="TextBox 9">
            <a:extLst>
              <a:ext uri="{FF2B5EF4-FFF2-40B4-BE49-F238E27FC236}">
                <a16:creationId xmlns:a16="http://schemas.microsoft.com/office/drawing/2014/main" id="{AC16AFC6-482D-7F9E-15AE-0A67FC9C7F31}"/>
              </a:ext>
            </a:extLst>
          </p:cNvPr>
          <p:cNvSpPr txBox="1"/>
          <p:nvPr/>
        </p:nvSpPr>
        <p:spPr>
          <a:xfrm>
            <a:off x="869727" y="199555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Project </a:t>
            </a:r>
            <a:r>
              <a:rPr lang="it-IT" sz="2400" b="1" err="1">
                <a:solidFill>
                  <a:srgbClr val="092881"/>
                </a:solidFill>
                <a:latin typeface="Helvetica Neue" panose="020B0604020202020204" charset="0"/>
              </a:rPr>
              <a:t>Aim</a:t>
            </a:r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 </a:t>
            </a:r>
          </a:p>
        </p:txBody>
      </p:sp>
      <p:sp>
        <p:nvSpPr>
          <p:cNvPr id="24" name="TextBox 9">
            <a:extLst>
              <a:ext uri="{FF2B5EF4-FFF2-40B4-BE49-F238E27FC236}">
                <a16:creationId xmlns:a16="http://schemas.microsoft.com/office/drawing/2014/main" id="{AC958A8B-F06D-5D7D-6BA3-F0E9AA9F1725}"/>
              </a:ext>
            </a:extLst>
          </p:cNvPr>
          <p:cNvSpPr txBox="1"/>
          <p:nvPr/>
        </p:nvSpPr>
        <p:spPr>
          <a:xfrm>
            <a:off x="-5341327" y="1273871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Hardware </a:t>
            </a:r>
          </a:p>
        </p:txBody>
      </p:sp>
      <p:sp>
        <p:nvSpPr>
          <p:cNvPr id="25" name="TextBox 9">
            <a:extLst>
              <a:ext uri="{FF2B5EF4-FFF2-40B4-BE49-F238E27FC236}">
                <a16:creationId xmlns:a16="http://schemas.microsoft.com/office/drawing/2014/main" id="{762218C9-FC61-D0E9-4EF4-C90C59DEC0E6}"/>
              </a:ext>
            </a:extLst>
          </p:cNvPr>
          <p:cNvSpPr txBox="1"/>
          <p:nvPr/>
        </p:nvSpPr>
        <p:spPr>
          <a:xfrm>
            <a:off x="-5341327" y="1899256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Firmware </a:t>
            </a:r>
          </a:p>
        </p:txBody>
      </p:sp>
      <p:sp>
        <p:nvSpPr>
          <p:cNvPr id="26" name="TextBox 9">
            <a:extLst>
              <a:ext uri="{FF2B5EF4-FFF2-40B4-BE49-F238E27FC236}">
                <a16:creationId xmlns:a16="http://schemas.microsoft.com/office/drawing/2014/main" id="{1EB3AEA7-8915-410A-AFBC-0ABBAE602876}"/>
              </a:ext>
            </a:extLst>
          </p:cNvPr>
          <p:cNvSpPr txBox="1"/>
          <p:nvPr/>
        </p:nvSpPr>
        <p:spPr>
          <a:xfrm>
            <a:off x="-5288268" y="2561603"/>
            <a:ext cx="4003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27" name="TextBox 9">
            <a:extLst>
              <a:ext uri="{FF2B5EF4-FFF2-40B4-BE49-F238E27FC236}">
                <a16:creationId xmlns:a16="http://schemas.microsoft.com/office/drawing/2014/main" id="{27FD0F5F-BD5E-9A82-F330-C3C1DD458835}"/>
              </a:ext>
            </a:extLst>
          </p:cNvPr>
          <p:cNvSpPr txBox="1"/>
          <p:nvPr/>
        </p:nvSpPr>
        <p:spPr>
          <a:xfrm>
            <a:off x="-5234837" y="3189047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pic>
        <p:nvPicPr>
          <p:cNvPr id="31" name="Immagine 30" descr="Immagine che contiene schizzo, design, illustrazione&#10;&#10;Descrizione generata automaticamente">
            <a:extLst>
              <a:ext uri="{FF2B5EF4-FFF2-40B4-BE49-F238E27FC236}">
                <a16:creationId xmlns:a16="http://schemas.microsoft.com/office/drawing/2014/main" id="{24B27DD7-A8AC-681C-CDFE-E34A36868E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89" r="15486"/>
          <a:stretch/>
        </p:blipFill>
        <p:spPr>
          <a:xfrm>
            <a:off x="5259897" y="1509593"/>
            <a:ext cx="3210009" cy="3143129"/>
          </a:xfrm>
          <a:prstGeom prst="rect">
            <a:avLst/>
          </a:prstGeom>
        </p:spPr>
      </p:pic>
      <p:sp>
        <p:nvSpPr>
          <p:cNvPr id="3" name="Google Shape;642;p30">
            <a:extLst>
              <a:ext uri="{FF2B5EF4-FFF2-40B4-BE49-F238E27FC236}">
                <a16:creationId xmlns:a16="http://schemas.microsoft.com/office/drawing/2014/main" id="{53A5503E-D29C-AB46-EB8C-382B9861FD34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BE293DA-E5C6-CDBB-CAC3-8E4B6BA0FA1A}"/>
              </a:ext>
            </a:extLst>
          </p:cNvPr>
          <p:cNvSpPr txBox="1"/>
          <p:nvPr/>
        </p:nvSpPr>
        <p:spPr>
          <a:xfrm>
            <a:off x="959776" y="1863266"/>
            <a:ext cx="39819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>
                <a:solidFill>
                  <a:schemeClr val="tx1"/>
                </a:solidFill>
                <a:effectLst/>
                <a:latin typeface="Helvetica Neue Light" panose="020B0604020202020204" charset="0"/>
              </a:rPr>
              <a:t>Hearing loss affects </a:t>
            </a:r>
            <a:r>
              <a:rPr lang="en-US" sz="1400" b="1" i="0">
                <a:solidFill>
                  <a:schemeClr val="tx1"/>
                </a:solidFill>
                <a:effectLst/>
                <a:latin typeface="Helvetica Neue Light" panose="020B0604020202020204" charset="0"/>
              </a:rPr>
              <a:t>more than 1.5 billion people</a:t>
            </a:r>
            <a:r>
              <a:rPr lang="en-US" sz="1400" b="0" i="0">
                <a:solidFill>
                  <a:schemeClr val="tx1"/>
                </a:solidFill>
                <a:effectLst/>
                <a:latin typeface="Helvetica Neue Light" panose="020B0604020202020204" charset="0"/>
              </a:rPr>
              <a:t>, nearly 20% of the global population </a:t>
            </a:r>
            <a:r>
              <a:rPr lang="en-US" sz="1400">
                <a:solidFill>
                  <a:schemeClr val="tx1"/>
                </a:solidFill>
                <a:latin typeface="Helvetica Neue Light" panose="020B0604020202020204" charset="0"/>
              </a:rPr>
              <a:t>[</a:t>
            </a:r>
            <a:r>
              <a:rPr lang="en-US" sz="1400" b="0" i="0">
                <a:solidFill>
                  <a:schemeClr val="tx1"/>
                </a:solidFill>
                <a:effectLst/>
                <a:latin typeface="Helvetica Neue Light" panose="020B0604020202020204" charset="0"/>
              </a:rPr>
              <a:t>1].</a:t>
            </a:r>
          </a:p>
          <a:p>
            <a:endParaRPr lang="en-US" sz="1400">
              <a:solidFill>
                <a:schemeClr val="tx1"/>
              </a:solidFill>
              <a:latin typeface="Helvetica Neue Light" panose="020B0604020202020204" charset="0"/>
            </a:endParaRPr>
          </a:p>
          <a:p>
            <a:r>
              <a:rPr lang="en-US" sz="1400">
                <a:latin typeface="Helvetica Neue Light" panose="020B0604020202020204" charset="0"/>
              </a:rPr>
              <a:t>This </a:t>
            </a:r>
            <a:r>
              <a:rPr lang="en-US" sz="1400" b="1">
                <a:latin typeface="Helvetica Neue Light" panose="020B0604020202020204" charset="0"/>
              </a:rPr>
              <a:t>communication barrier </a:t>
            </a:r>
            <a:r>
              <a:rPr lang="en-US" sz="1400">
                <a:latin typeface="Helvetica Neue Light" panose="020B0604020202020204" charset="0"/>
              </a:rPr>
              <a:t>adversely affects the lives and social relationships of these people.</a:t>
            </a:r>
            <a:endParaRPr lang="en-US" sz="1400" b="0" i="0">
              <a:solidFill>
                <a:schemeClr val="tx1"/>
              </a:solidFill>
              <a:effectLst/>
              <a:latin typeface="Helvetica Neue Light" panose="020B0604020202020204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26B08A4-BB29-1F75-90B9-816C49A44191}"/>
              </a:ext>
            </a:extLst>
          </p:cNvPr>
          <p:cNvSpPr txBox="1"/>
          <p:nvPr/>
        </p:nvSpPr>
        <p:spPr>
          <a:xfrm>
            <a:off x="995000" y="3942020"/>
            <a:ext cx="39114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err="1">
                <a:latin typeface="Helvetica Neue Light" panose="020B0604020202020204" charset="0"/>
              </a:rPr>
              <a:t>Provide</a:t>
            </a:r>
            <a:r>
              <a:rPr lang="it-IT" sz="1400">
                <a:latin typeface="Helvetica Neue Light" panose="020B0604020202020204" charset="0"/>
              </a:rPr>
              <a:t> ASL </a:t>
            </a:r>
            <a:r>
              <a:rPr lang="it-IT" sz="1400" err="1">
                <a:latin typeface="Helvetica Neue Light" panose="020B0604020202020204" charset="0"/>
              </a:rPr>
              <a:t>education</a:t>
            </a:r>
            <a:r>
              <a:rPr lang="it-IT" sz="1400">
                <a:latin typeface="Helvetica Neue Light" panose="020B0604020202020204" charset="0"/>
              </a:rPr>
              <a:t> in the </a:t>
            </a:r>
            <a:r>
              <a:rPr lang="it-IT" sz="1400" err="1">
                <a:latin typeface="Helvetica Neue Light" panose="020B0604020202020204" charset="0"/>
              </a:rPr>
              <a:t>form</a:t>
            </a:r>
            <a:r>
              <a:rPr lang="it-IT" sz="1400">
                <a:latin typeface="Helvetica Neue Light" panose="020B0604020202020204" charset="0"/>
              </a:rPr>
              <a:t> of a </a:t>
            </a:r>
            <a:r>
              <a:rPr lang="it-IT" sz="1400" b="1">
                <a:latin typeface="Helvetica Neue Light" panose="020B0604020202020204" charset="0"/>
              </a:rPr>
              <a:t>game.</a:t>
            </a:r>
            <a:r>
              <a:rPr lang="it-IT" sz="1400">
                <a:latin typeface="Helvetica Neue Light" panose="020B0604020202020204" charset="0"/>
              </a:rPr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648CCD-E322-B74A-D604-A5CF6C8AA8FE}"/>
              </a:ext>
            </a:extLst>
          </p:cNvPr>
          <p:cNvSpPr txBox="1"/>
          <p:nvPr/>
        </p:nvSpPr>
        <p:spPr>
          <a:xfrm>
            <a:off x="364605" y="4762346"/>
            <a:ext cx="40939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i="1">
                <a:latin typeface="Helvetica Neue Light" panose="020B0604020202020204" charset="0"/>
              </a:rPr>
              <a:t>[1] </a:t>
            </a:r>
            <a:r>
              <a:rPr lang="it-IT" sz="900" i="1">
                <a:latin typeface="Helvetica Neue Light" panose="020B0604020202020204" charset="0"/>
                <a:hlinkClick r:id="rId4"/>
              </a:rPr>
              <a:t>https://www.who.int/health-topics/hearing-loss</a:t>
            </a:r>
            <a:r>
              <a:rPr lang="it-IT" sz="900" i="1">
                <a:latin typeface="Helvetica Neue Light" panose="020B0604020202020204" charset="0"/>
              </a:rPr>
              <a:t>. </a:t>
            </a:r>
            <a:r>
              <a:rPr lang="it-IT" sz="900" i="1" err="1">
                <a:latin typeface="Helvetica Neue Light" panose="020B0604020202020204" charset="0"/>
              </a:rPr>
              <a:t>Accessed</a:t>
            </a:r>
            <a:r>
              <a:rPr lang="it-IT" sz="900" i="1">
                <a:latin typeface="Helvetica Neue Light" panose="020B0604020202020204" charset="0"/>
              </a:rPr>
              <a:t> on 23 </a:t>
            </a:r>
            <a:r>
              <a:rPr lang="it-IT" sz="900" i="1" err="1">
                <a:latin typeface="Helvetica Neue Light" panose="020B0604020202020204" charset="0"/>
              </a:rPr>
              <a:t>July</a:t>
            </a:r>
            <a:r>
              <a:rPr lang="it-IT" sz="900" i="1">
                <a:latin typeface="Helvetica Neue Light" panose="020B0604020202020204" charset="0"/>
              </a:rPr>
              <a:t> 2023 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9C88D870-D0F1-E273-1FBD-06801DC498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4005" y="3411112"/>
            <a:ext cx="413471" cy="4134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4</a:t>
            </a:fld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934743C2-AB0A-79C9-008C-8F927298999C}"/>
              </a:ext>
            </a:extLst>
          </p:cNvPr>
          <p:cNvSpPr/>
          <p:nvPr/>
        </p:nvSpPr>
        <p:spPr>
          <a:xfrm>
            <a:off x="-428186" y="170656"/>
            <a:ext cx="9206282" cy="513044"/>
          </a:xfrm>
          <a:prstGeom prst="roundRect">
            <a:avLst/>
          </a:prstGeom>
          <a:solidFill>
            <a:srgbClr val="6C90F4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3" name="Rectangle: Rounded Corners 5">
            <a:extLst>
              <a:ext uri="{FF2B5EF4-FFF2-40B4-BE49-F238E27FC236}">
                <a16:creationId xmlns:a16="http://schemas.microsoft.com/office/drawing/2014/main" id="{4AE80502-8362-83B6-067F-FCAB13F50A4D}"/>
              </a:ext>
            </a:extLst>
          </p:cNvPr>
          <p:cNvSpPr/>
          <p:nvPr/>
        </p:nvSpPr>
        <p:spPr>
          <a:xfrm>
            <a:off x="-6619582" y="1288360"/>
            <a:ext cx="6809976" cy="513044"/>
          </a:xfrm>
          <a:prstGeom prst="roundRect">
            <a:avLst/>
          </a:prstGeom>
          <a:solidFill>
            <a:srgbClr val="2F62F1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F46C075E-9053-2BBD-F6E2-B56129F1AE12}"/>
              </a:ext>
            </a:extLst>
          </p:cNvPr>
          <p:cNvSpPr/>
          <p:nvPr/>
        </p:nvSpPr>
        <p:spPr>
          <a:xfrm>
            <a:off x="-6627674" y="1937162"/>
            <a:ext cx="6809976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732F629F-F4D4-5840-9628-032D40C827A4}"/>
              </a:ext>
            </a:extLst>
          </p:cNvPr>
          <p:cNvSpPr/>
          <p:nvPr/>
        </p:nvSpPr>
        <p:spPr>
          <a:xfrm>
            <a:off x="-6627674" y="2571750"/>
            <a:ext cx="6809976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7BC5FF90-9852-C664-2505-4D0C1935B190}"/>
              </a:ext>
            </a:extLst>
          </p:cNvPr>
          <p:cNvSpPr txBox="1"/>
          <p:nvPr/>
        </p:nvSpPr>
        <p:spPr>
          <a:xfrm>
            <a:off x="822114" y="201145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Hardware 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03258D9-5A9D-6AB3-E2B0-F9CFCB58BCF2}"/>
              </a:ext>
            </a:extLst>
          </p:cNvPr>
          <p:cNvSpPr txBox="1"/>
          <p:nvPr/>
        </p:nvSpPr>
        <p:spPr>
          <a:xfrm>
            <a:off x="-5288268" y="1319354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Firmware 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1CD1B5E6-03C4-A97A-53E1-41B79B246510}"/>
              </a:ext>
            </a:extLst>
          </p:cNvPr>
          <p:cNvSpPr txBox="1"/>
          <p:nvPr/>
        </p:nvSpPr>
        <p:spPr>
          <a:xfrm>
            <a:off x="-5288268" y="1954828"/>
            <a:ext cx="4003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E542F7E1-9238-10E9-09AE-0FCD3CECA344}"/>
              </a:ext>
            </a:extLst>
          </p:cNvPr>
          <p:cNvSpPr txBox="1"/>
          <p:nvPr/>
        </p:nvSpPr>
        <p:spPr>
          <a:xfrm>
            <a:off x="-5288268" y="2597439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D96889E2-26F1-46B6-399D-CA3D69A50154}"/>
              </a:ext>
            </a:extLst>
          </p:cNvPr>
          <p:cNvGrpSpPr/>
          <p:nvPr/>
        </p:nvGrpSpPr>
        <p:grpSpPr>
          <a:xfrm>
            <a:off x="786713" y="1060584"/>
            <a:ext cx="3230844" cy="3747000"/>
            <a:chOff x="786713" y="1060584"/>
            <a:chExt cx="3230844" cy="3747000"/>
          </a:xfrm>
        </p:grpSpPr>
        <p:pic>
          <p:nvPicPr>
            <p:cNvPr id="30" name="Immagine 29" descr="Immagine che contiene schizzo, Line art, disegno al tratto, mano&#10;&#10;Descrizione generata automaticamente">
              <a:extLst>
                <a:ext uri="{FF2B5EF4-FFF2-40B4-BE49-F238E27FC236}">
                  <a16:creationId xmlns:a16="http://schemas.microsoft.com/office/drawing/2014/main" id="{CB29B93E-9E64-E33C-24FE-D081E9A4E8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657" b="7756"/>
            <a:stretch/>
          </p:blipFill>
          <p:spPr>
            <a:xfrm>
              <a:off x="786713" y="1060584"/>
              <a:ext cx="3104572" cy="3747000"/>
            </a:xfrm>
            <a:prstGeom prst="rect">
              <a:avLst/>
            </a:prstGeom>
          </p:spPr>
        </p:pic>
        <p:pic>
          <p:nvPicPr>
            <p:cNvPr id="32" name="Immagine 31">
              <a:extLst>
                <a:ext uri="{FF2B5EF4-FFF2-40B4-BE49-F238E27FC236}">
                  <a16:creationId xmlns:a16="http://schemas.microsoft.com/office/drawing/2014/main" id="{0A3ADB7A-D0E8-47BC-56E1-96CC74B808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896" t="23995" r="13198" b="17794"/>
            <a:stretch/>
          </p:blipFill>
          <p:spPr>
            <a:xfrm rot="20205452">
              <a:off x="2351935" y="2116665"/>
              <a:ext cx="1665622" cy="1165837"/>
            </a:xfrm>
            <a:prstGeom prst="rect">
              <a:avLst/>
            </a:prstGeom>
          </p:spPr>
        </p:pic>
        <p:pic>
          <p:nvPicPr>
            <p:cNvPr id="33" name="Immagine 32">
              <a:extLst>
                <a:ext uri="{FF2B5EF4-FFF2-40B4-BE49-F238E27FC236}">
                  <a16:creationId xmlns:a16="http://schemas.microsoft.com/office/drawing/2014/main" id="{6263877D-58DB-5C81-102E-EF153E49BD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896" t="23995" r="13198" b="17794"/>
            <a:stretch/>
          </p:blipFill>
          <p:spPr>
            <a:xfrm rot="18917120">
              <a:off x="1874397" y="1639811"/>
              <a:ext cx="1776723" cy="1243601"/>
            </a:xfrm>
            <a:prstGeom prst="rect">
              <a:avLst/>
            </a:prstGeom>
          </p:spPr>
        </p:pic>
        <p:pic>
          <p:nvPicPr>
            <p:cNvPr id="34" name="Immagine 33">
              <a:extLst>
                <a:ext uri="{FF2B5EF4-FFF2-40B4-BE49-F238E27FC236}">
                  <a16:creationId xmlns:a16="http://schemas.microsoft.com/office/drawing/2014/main" id="{23BA7511-1952-E068-B820-AA62BEF62F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896" t="23995" r="13198" b="17794"/>
            <a:stretch/>
          </p:blipFill>
          <p:spPr>
            <a:xfrm rot="18067347">
              <a:off x="1318402" y="1527506"/>
              <a:ext cx="1858612" cy="1300918"/>
            </a:xfrm>
            <a:prstGeom prst="rect">
              <a:avLst/>
            </a:prstGeom>
          </p:spPr>
        </p:pic>
        <p:pic>
          <p:nvPicPr>
            <p:cNvPr id="35" name="Immagine 34">
              <a:extLst>
                <a:ext uri="{FF2B5EF4-FFF2-40B4-BE49-F238E27FC236}">
                  <a16:creationId xmlns:a16="http://schemas.microsoft.com/office/drawing/2014/main" id="{0C5DDAB1-B890-CBE1-7D81-9637B1D269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896" t="23995" r="13198" b="17794"/>
            <a:stretch/>
          </p:blipFill>
          <p:spPr>
            <a:xfrm rot="16977214">
              <a:off x="874470" y="1639809"/>
              <a:ext cx="1776723" cy="1243601"/>
            </a:xfrm>
            <a:prstGeom prst="rect">
              <a:avLst/>
            </a:prstGeom>
          </p:spPr>
        </p:pic>
        <p:pic>
          <p:nvPicPr>
            <p:cNvPr id="36" name="Immagine 35">
              <a:extLst>
                <a:ext uri="{FF2B5EF4-FFF2-40B4-BE49-F238E27FC236}">
                  <a16:creationId xmlns:a16="http://schemas.microsoft.com/office/drawing/2014/main" id="{4F7A2D65-BD22-9171-31CD-5EA8317CEF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896" t="23995" r="13198" b="17794"/>
            <a:stretch/>
          </p:blipFill>
          <p:spPr>
            <a:xfrm rot="16367130">
              <a:off x="722977" y="2717062"/>
              <a:ext cx="1387183" cy="970946"/>
            </a:xfrm>
            <a:prstGeom prst="rect">
              <a:avLst/>
            </a:prstGeom>
          </p:spPr>
        </p:pic>
      </p:grp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FD8969A9-9C27-9837-0BB7-E5D08A57EF5A}"/>
              </a:ext>
            </a:extLst>
          </p:cNvPr>
          <p:cNvSpPr txBox="1"/>
          <p:nvPr/>
        </p:nvSpPr>
        <p:spPr>
          <a:xfrm>
            <a:off x="4494398" y="1109590"/>
            <a:ext cx="3982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5 </a:t>
            </a:r>
            <a:r>
              <a:rPr lang="it-IT" sz="1400" b="1" dirty="0" err="1">
                <a:latin typeface="Helvetica Neue Light" panose="020B0604020202020204" charset="0"/>
              </a:rPr>
              <a:t>flex</a:t>
            </a:r>
            <a:r>
              <a:rPr lang="it-IT" sz="1400" b="1" dirty="0">
                <a:latin typeface="Helvetica Neue Light" panose="020B0604020202020204" charset="0"/>
              </a:rPr>
              <a:t> sensors: </a:t>
            </a:r>
            <a:r>
              <a:rPr lang="it-IT" sz="1400" dirty="0">
                <a:latin typeface="Helvetica Neue Light" panose="020B0604020202020204" charset="0"/>
              </a:rPr>
              <a:t>one</a:t>
            </a:r>
            <a:r>
              <a:rPr lang="it-IT" sz="1400" b="1" dirty="0">
                <a:latin typeface="Helvetica Neue Light" panose="020B0604020202020204" charset="0"/>
              </a:rPr>
              <a:t> </a:t>
            </a:r>
            <a:r>
              <a:rPr lang="it-IT" sz="1400" dirty="0">
                <a:latin typeface="Helvetica Neue Light" panose="020B0604020202020204" charset="0"/>
              </a:rPr>
              <a:t>on each finger</a:t>
            </a:r>
          </a:p>
        </p:txBody>
      </p:sp>
      <p:sp>
        <p:nvSpPr>
          <p:cNvPr id="39" name="Google Shape;642;p30">
            <a:extLst>
              <a:ext uri="{FF2B5EF4-FFF2-40B4-BE49-F238E27FC236}">
                <a16:creationId xmlns:a16="http://schemas.microsoft.com/office/drawing/2014/main" id="{A38BAEF2-04C2-32C4-55A0-9E865E7A4697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610624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4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934743C2-AB0A-79C9-008C-8F927298999C}"/>
              </a:ext>
            </a:extLst>
          </p:cNvPr>
          <p:cNvSpPr/>
          <p:nvPr/>
        </p:nvSpPr>
        <p:spPr>
          <a:xfrm>
            <a:off x="-428186" y="170656"/>
            <a:ext cx="9206282" cy="513044"/>
          </a:xfrm>
          <a:prstGeom prst="roundRect">
            <a:avLst/>
          </a:prstGeom>
          <a:solidFill>
            <a:srgbClr val="6C90F4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3" name="Rectangle: Rounded Corners 5">
            <a:extLst>
              <a:ext uri="{FF2B5EF4-FFF2-40B4-BE49-F238E27FC236}">
                <a16:creationId xmlns:a16="http://schemas.microsoft.com/office/drawing/2014/main" id="{4AE80502-8362-83B6-067F-FCAB13F50A4D}"/>
              </a:ext>
            </a:extLst>
          </p:cNvPr>
          <p:cNvSpPr/>
          <p:nvPr/>
        </p:nvSpPr>
        <p:spPr>
          <a:xfrm>
            <a:off x="-6619582" y="1288360"/>
            <a:ext cx="6809976" cy="513044"/>
          </a:xfrm>
          <a:prstGeom prst="roundRect">
            <a:avLst/>
          </a:prstGeom>
          <a:solidFill>
            <a:srgbClr val="2F62F1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F46C075E-9053-2BBD-F6E2-B56129F1AE12}"/>
              </a:ext>
            </a:extLst>
          </p:cNvPr>
          <p:cNvSpPr/>
          <p:nvPr/>
        </p:nvSpPr>
        <p:spPr>
          <a:xfrm>
            <a:off x="-6627674" y="1937162"/>
            <a:ext cx="6809976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732F629F-F4D4-5840-9628-032D40C827A4}"/>
              </a:ext>
            </a:extLst>
          </p:cNvPr>
          <p:cNvSpPr/>
          <p:nvPr/>
        </p:nvSpPr>
        <p:spPr>
          <a:xfrm>
            <a:off x="-6627674" y="2571750"/>
            <a:ext cx="6809976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7BC5FF90-9852-C664-2505-4D0C1935B190}"/>
              </a:ext>
            </a:extLst>
          </p:cNvPr>
          <p:cNvSpPr txBox="1"/>
          <p:nvPr/>
        </p:nvSpPr>
        <p:spPr>
          <a:xfrm>
            <a:off x="822114" y="201145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Hardware 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03258D9-5A9D-6AB3-E2B0-F9CFCB58BCF2}"/>
              </a:ext>
            </a:extLst>
          </p:cNvPr>
          <p:cNvSpPr txBox="1"/>
          <p:nvPr/>
        </p:nvSpPr>
        <p:spPr>
          <a:xfrm>
            <a:off x="-5288268" y="1319354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Firmware 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1CD1B5E6-03C4-A97A-53E1-41B79B246510}"/>
              </a:ext>
            </a:extLst>
          </p:cNvPr>
          <p:cNvSpPr txBox="1"/>
          <p:nvPr/>
        </p:nvSpPr>
        <p:spPr>
          <a:xfrm>
            <a:off x="-5288268" y="1954828"/>
            <a:ext cx="4003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E542F7E1-9238-10E9-09AE-0FCD3CECA344}"/>
              </a:ext>
            </a:extLst>
          </p:cNvPr>
          <p:cNvSpPr txBox="1"/>
          <p:nvPr/>
        </p:nvSpPr>
        <p:spPr>
          <a:xfrm>
            <a:off x="-5288268" y="2597439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pic>
        <p:nvPicPr>
          <p:cNvPr id="16" name="Immagine 15" descr="Immagine che contiene schizzo, design, illustrazione&#10;&#10;Descrizione generata automaticamente">
            <a:extLst>
              <a:ext uri="{FF2B5EF4-FFF2-40B4-BE49-F238E27FC236}">
                <a16:creationId xmlns:a16="http://schemas.microsoft.com/office/drawing/2014/main" id="{6BB9A25C-DED5-69B6-0991-6355A18AD9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125" t="70683" r="61252" b="3760"/>
          <a:stretch/>
        </p:blipFill>
        <p:spPr>
          <a:xfrm>
            <a:off x="5130355" y="2450206"/>
            <a:ext cx="601431" cy="1187352"/>
          </a:xfrm>
          <a:prstGeom prst="rect">
            <a:avLst/>
          </a:prstGeom>
        </p:spPr>
      </p:pic>
      <p:pic>
        <p:nvPicPr>
          <p:cNvPr id="18" name="Immagine 17" descr="Immagine che contiene schizzo, design, illustrazione&#10;&#10;Descrizione generata automaticamente">
            <a:extLst>
              <a:ext uri="{FF2B5EF4-FFF2-40B4-BE49-F238E27FC236}">
                <a16:creationId xmlns:a16="http://schemas.microsoft.com/office/drawing/2014/main" id="{E47686DF-770B-0AAD-BE52-8C97E04DA4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50" t="70504" r="52673"/>
          <a:stretch/>
        </p:blipFill>
        <p:spPr>
          <a:xfrm>
            <a:off x="5854148" y="2416493"/>
            <a:ext cx="713416" cy="1404730"/>
          </a:xfrm>
          <a:prstGeom prst="rect">
            <a:avLst/>
          </a:prstGeom>
        </p:spPr>
      </p:pic>
      <p:pic>
        <p:nvPicPr>
          <p:cNvPr id="20" name="Immagine 19" descr="Immagine che contiene schizzo, design, illustrazione&#10;&#10;Descrizione generata automaticamente">
            <a:extLst>
              <a:ext uri="{FF2B5EF4-FFF2-40B4-BE49-F238E27FC236}">
                <a16:creationId xmlns:a16="http://schemas.microsoft.com/office/drawing/2014/main" id="{26E35384-28A7-2858-BFD7-D64124BE42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93" t="26470" r="37930" b="46817"/>
          <a:stretch/>
        </p:blipFill>
        <p:spPr>
          <a:xfrm>
            <a:off x="6858872" y="3254790"/>
            <a:ext cx="713416" cy="1272210"/>
          </a:xfrm>
          <a:prstGeom prst="rect">
            <a:avLst/>
          </a:prstGeom>
        </p:spPr>
      </p:pic>
      <p:pic>
        <p:nvPicPr>
          <p:cNvPr id="21" name="Immagine 20" descr="Immagine che contiene schizzo, design, illustrazione&#10;&#10;Descrizione generata automaticamente">
            <a:extLst>
              <a:ext uri="{FF2B5EF4-FFF2-40B4-BE49-F238E27FC236}">
                <a16:creationId xmlns:a16="http://schemas.microsoft.com/office/drawing/2014/main" id="{18732DD9-AD36-2F08-1235-01EDBD6BA8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50" t="70504" r="52673"/>
          <a:stretch/>
        </p:blipFill>
        <p:spPr>
          <a:xfrm>
            <a:off x="7572288" y="3222006"/>
            <a:ext cx="713416" cy="1404730"/>
          </a:xfrm>
          <a:prstGeom prst="rect">
            <a:avLst/>
          </a:prstGeom>
        </p:spPr>
      </p:pic>
      <p:grpSp>
        <p:nvGrpSpPr>
          <p:cNvPr id="34" name="Gruppo 33">
            <a:extLst>
              <a:ext uri="{FF2B5EF4-FFF2-40B4-BE49-F238E27FC236}">
                <a16:creationId xmlns:a16="http://schemas.microsoft.com/office/drawing/2014/main" id="{D53EEA40-CCF6-6922-CB22-C3DE4F86F889}"/>
              </a:ext>
            </a:extLst>
          </p:cNvPr>
          <p:cNvGrpSpPr/>
          <p:nvPr/>
        </p:nvGrpSpPr>
        <p:grpSpPr>
          <a:xfrm>
            <a:off x="786713" y="1060584"/>
            <a:ext cx="3230844" cy="3747000"/>
            <a:chOff x="786713" y="1060584"/>
            <a:chExt cx="3230844" cy="3747000"/>
          </a:xfrm>
        </p:grpSpPr>
        <p:grpSp>
          <p:nvGrpSpPr>
            <p:cNvPr id="22" name="Gruppo 21">
              <a:extLst>
                <a:ext uri="{FF2B5EF4-FFF2-40B4-BE49-F238E27FC236}">
                  <a16:creationId xmlns:a16="http://schemas.microsoft.com/office/drawing/2014/main" id="{FBC27DA9-3388-8BB9-8088-CC68672C078E}"/>
                </a:ext>
              </a:extLst>
            </p:cNvPr>
            <p:cNvGrpSpPr/>
            <p:nvPr/>
          </p:nvGrpSpPr>
          <p:grpSpPr>
            <a:xfrm>
              <a:off x="786713" y="1060584"/>
              <a:ext cx="3230844" cy="3747000"/>
              <a:chOff x="786713" y="1060584"/>
              <a:chExt cx="3230844" cy="3747000"/>
            </a:xfrm>
          </p:grpSpPr>
          <p:pic>
            <p:nvPicPr>
              <p:cNvPr id="23" name="Immagine 22" descr="Immagine che contiene schizzo, Line art, disegno al tratto, mano&#10;&#10;Descrizione generata automaticamente">
                <a:extLst>
                  <a:ext uri="{FF2B5EF4-FFF2-40B4-BE49-F238E27FC236}">
                    <a16:creationId xmlns:a16="http://schemas.microsoft.com/office/drawing/2014/main" id="{FBD04BBB-AAA1-0033-7D3B-88C3BABE05A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11657" b="7756"/>
              <a:stretch/>
            </p:blipFill>
            <p:spPr>
              <a:xfrm>
                <a:off x="786713" y="1060584"/>
                <a:ext cx="3104572" cy="3747000"/>
              </a:xfrm>
              <a:prstGeom prst="rect">
                <a:avLst/>
              </a:prstGeom>
            </p:spPr>
          </p:pic>
          <p:pic>
            <p:nvPicPr>
              <p:cNvPr id="24" name="Immagine 23">
                <a:extLst>
                  <a:ext uri="{FF2B5EF4-FFF2-40B4-BE49-F238E27FC236}">
                    <a16:creationId xmlns:a16="http://schemas.microsoft.com/office/drawing/2014/main" id="{7D9DE2A2-86EB-0964-6E5E-C9ED99DFF6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2896" t="23995" r="13198" b="17794"/>
              <a:stretch/>
            </p:blipFill>
            <p:spPr>
              <a:xfrm rot="20205452">
                <a:off x="2351935" y="2116665"/>
                <a:ext cx="1665622" cy="1165837"/>
              </a:xfrm>
              <a:prstGeom prst="rect">
                <a:avLst/>
              </a:prstGeom>
            </p:spPr>
          </p:pic>
          <p:pic>
            <p:nvPicPr>
              <p:cNvPr id="25" name="Immagine 24">
                <a:extLst>
                  <a:ext uri="{FF2B5EF4-FFF2-40B4-BE49-F238E27FC236}">
                    <a16:creationId xmlns:a16="http://schemas.microsoft.com/office/drawing/2014/main" id="{71799715-2108-6A0F-1699-5E9FC9DF64D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2896" t="23995" r="13198" b="17794"/>
              <a:stretch/>
            </p:blipFill>
            <p:spPr>
              <a:xfrm rot="18917120">
                <a:off x="1874397" y="1639811"/>
                <a:ext cx="1776723" cy="1243601"/>
              </a:xfrm>
              <a:prstGeom prst="rect">
                <a:avLst/>
              </a:prstGeom>
            </p:spPr>
          </p:pic>
          <p:pic>
            <p:nvPicPr>
              <p:cNvPr id="26" name="Immagine 25">
                <a:extLst>
                  <a:ext uri="{FF2B5EF4-FFF2-40B4-BE49-F238E27FC236}">
                    <a16:creationId xmlns:a16="http://schemas.microsoft.com/office/drawing/2014/main" id="{CDA25C07-3B0F-D87F-D811-710FF21CA5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2896" t="23995" r="13198" b="17794"/>
              <a:stretch/>
            </p:blipFill>
            <p:spPr>
              <a:xfrm rot="18067347">
                <a:off x="1318402" y="1527506"/>
                <a:ext cx="1858612" cy="1300918"/>
              </a:xfrm>
              <a:prstGeom prst="rect">
                <a:avLst/>
              </a:prstGeom>
            </p:spPr>
          </p:pic>
          <p:pic>
            <p:nvPicPr>
              <p:cNvPr id="27" name="Immagine 26">
                <a:extLst>
                  <a:ext uri="{FF2B5EF4-FFF2-40B4-BE49-F238E27FC236}">
                    <a16:creationId xmlns:a16="http://schemas.microsoft.com/office/drawing/2014/main" id="{5FA1210B-5EB0-7613-243F-DF102FCC94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2896" t="23995" r="13198" b="17794"/>
              <a:stretch/>
            </p:blipFill>
            <p:spPr>
              <a:xfrm rot="16977214">
                <a:off x="874470" y="1639809"/>
                <a:ext cx="1776723" cy="1243601"/>
              </a:xfrm>
              <a:prstGeom prst="rect">
                <a:avLst/>
              </a:prstGeom>
            </p:spPr>
          </p:pic>
          <p:pic>
            <p:nvPicPr>
              <p:cNvPr id="29" name="Immagine 28">
                <a:extLst>
                  <a:ext uri="{FF2B5EF4-FFF2-40B4-BE49-F238E27FC236}">
                    <a16:creationId xmlns:a16="http://schemas.microsoft.com/office/drawing/2014/main" id="{BE43C806-AF5B-AB2A-C120-A4910C7177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60000"/>
                        </a14:imgEffect>
                      </a14:imgLayer>
                    </a14:imgProps>
                  </a:ext>
                </a:extLst>
              </a:blip>
              <a:srcRect l="12896" t="23995" r="13198" b="17794"/>
              <a:stretch/>
            </p:blipFill>
            <p:spPr>
              <a:xfrm rot="16367130">
                <a:off x="722977" y="2717062"/>
                <a:ext cx="1387183" cy="970946"/>
              </a:xfrm>
              <a:prstGeom prst="rect">
                <a:avLst/>
              </a:prstGeom>
            </p:spPr>
          </p:pic>
        </p:grpSp>
        <p:pic>
          <p:nvPicPr>
            <p:cNvPr id="32" name="Immagine 31" descr="Immagine che contiene cerchio, lampada&#10;&#10;Descrizione generata automaticamente">
              <a:extLst>
                <a:ext uri="{FF2B5EF4-FFF2-40B4-BE49-F238E27FC236}">
                  <a16:creationId xmlns:a16="http://schemas.microsoft.com/office/drawing/2014/main" id="{AC3401E7-B619-1056-866C-503CC2EE77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20917" b="7367"/>
            <a:stretch/>
          </p:blipFill>
          <p:spPr>
            <a:xfrm rot="2280839">
              <a:off x="1634814" y="1116389"/>
              <a:ext cx="815767" cy="1034448"/>
            </a:xfrm>
            <a:prstGeom prst="rect">
              <a:avLst/>
            </a:prstGeom>
          </p:spPr>
        </p:pic>
        <p:pic>
          <p:nvPicPr>
            <p:cNvPr id="33" name="Immagine 32" descr="Immagine che contiene cerchio, lampada&#10;&#10;Descrizione generata automaticamente">
              <a:extLst>
                <a:ext uri="{FF2B5EF4-FFF2-40B4-BE49-F238E27FC236}">
                  <a16:creationId xmlns:a16="http://schemas.microsoft.com/office/drawing/2014/main" id="{12A2C69A-6796-5C2F-3CF4-CD45011DC3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20917" b="7367"/>
            <a:stretch/>
          </p:blipFill>
          <p:spPr>
            <a:xfrm rot="16417903" flipH="1">
              <a:off x="695792" y="2531475"/>
              <a:ext cx="1092588" cy="844437"/>
            </a:xfrm>
            <a:prstGeom prst="rect">
              <a:avLst/>
            </a:prstGeom>
          </p:spPr>
        </p:pic>
      </p:grp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E47A026-D24A-275B-2D2C-59DD3AE38629}"/>
              </a:ext>
            </a:extLst>
          </p:cNvPr>
          <p:cNvSpPr txBox="1"/>
          <p:nvPr/>
        </p:nvSpPr>
        <p:spPr>
          <a:xfrm>
            <a:off x="4494398" y="1109590"/>
            <a:ext cx="39822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5 </a:t>
            </a:r>
            <a:r>
              <a:rPr lang="it-IT" sz="1400" b="1" dirty="0" err="1">
                <a:latin typeface="Helvetica Neue Light" panose="020B0604020202020204" charset="0"/>
              </a:rPr>
              <a:t>flex</a:t>
            </a:r>
            <a:r>
              <a:rPr lang="it-IT" sz="1400" b="1" dirty="0">
                <a:latin typeface="Helvetica Neue Light" panose="020B0604020202020204" charset="0"/>
              </a:rPr>
              <a:t> sensors: </a:t>
            </a:r>
            <a:r>
              <a:rPr lang="it-IT" sz="1400" dirty="0">
                <a:latin typeface="Helvetica Neue Light" panose="020B0604020202020204" charset="0"/>
              </a:rPr>
              <a:t>one on each finger</a:t>
            </a:r>
          </a:p>
          <a:p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2 </a:t>
            </a:r>
            <a:r>
              <a:rPr lang="it-IT" sz="1400" b="1" dirty="0">
                <a:latin typeface="Helvetica Neue Light" panose="020B0604020202020204" charset="0"/>
              </a:rPr>
              <a:t>force sensors</a:t>
            </a:r>
            <a:r>
              <a:rPr lang="it-IT" sz="1400" dirty="0">
                <a:latin typeface="Helvetica Neue Light" panose="020B0604020202020204" charset="0"/>
              </a:rPr>
              <a:t>: between index and middle finger and under the </a:t>
            </a:r>
            <a:r>
              <a:rPr lang="it-IT" sz="1400" dirty="0" err="1">
                <a:latin typeface="Helvetica Neue Light" panose="020B0604020202020204" charset="0"/>
              </a:rPr>
              <a:t>thumb</a:t>
            </a:r>
            <a:r>
              <a:rPr lang="it-IT" sz="1400" dirty="0">
                <a:latin typeface="Helvetica Neue Light" panose="020B0604020202020204" charset="0"/>
              </a:rPr>
              <a:t> </a:t>
            </a:r>
          </a:p>
        </p:txBody>
      </p:sp>
      <p:sp>
        <p:nvSpPr>
          <p:cNvPr id="36" name="Google Shape;642;p30">
            <a:extLst>
              <a:ext uri="{FF2B5EF4-FFF2-40B4-BE49-F238E27FC236}">
                <a16:creationId xmlns:a16="http://schemas.microsoft.com/office/drawing/2014/main" id="{0273C3D9-95BB-5065-75D0-213E488EA181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476490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4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934743C2-AB0A-79C9-008C-8F927298999C}"/>
              </a:ext>
            </a:extLst>
          </p:cNvPr>
          <p:cNvSpPr/>
          <p:nvPr/>
        </p:nvSpPr>
        <p:spPr>
          <a:xfrm>
            <a:off x="-428186" y="170656"/>
            <a:ext cx="9206282" cy="513044"/>
          </a:xfrm>
          <a:prstGeom prst="roundRect">
            <a:avLst/>
          </a:prstGeom>
          <a:solidFill>
            <a:srgbClr val="6C90F4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3" name="Rectangle: Rounded Corners 5">
            <a:extLst>
              <a:ext uri="{FF2B5EF4-FFF2-40B4-BE49-F238E27FC236}">
                <a16:creationId xmlns:a16="http://schemas.microsoft.com/office/drawing/2014/main" id="{4AE80502-8362-83B6-067F-FCAB13F50A4D}"/>
              </a:ext>
            </a:extLst>
          </p:cNvPr>
          <p:cNvSpPr/>
          <p:nvPr/>
        </p:nvSpPr>
        <p:spPr>
          <a:xfrm>
            <a:off x="-6619582" y="1288360"/>
            <a:ext cx="6809976" cy="513044"/>
          </a:xfrm>
          <a:prstGeom prst="roundRect">
            <a:avLst/>
          </a:prstGeom>
          <a:solidFill>
            <a:srgbClr val="2F62F1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F46C075E-9053-2BBD-F6E2-B56129F1AE12}"/>
              </a:ext>
            </a:extLst>
          </p:cNvPr>
          <p:cNvSpPr/>
          <p:nvPr/>
        </p:nvSpPr>
        <p:spPr>
          <a:xfrm>
            <a:off x="-6627674" y="1937162"/>
            <a:ext cx="6809976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732F629F-F4D4-5840-9628-032D40C827A4}"/>
              </a:ext>
            </a:extLst>
          </p:cNvPr>
          <p:cNvSpPr/>
          <p:nvPr/>
        </p:nvSpPr>
        <p:spPr>
          <a:xfrm>
            <a:off x="-6627674" y="2571750"/>
            <a:ext cx="6809976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7BC5FF90-9852-C664-2505-4D0C1935B190}"/>
              </a:ext>
            </a:extLst>
          </p:cNvPr>
          <p:cNvSpPr txBox="1"/>
          <p:nvPr/>
        </p:nvSpPr>
        <p:spPr>
          <a:xfrm>
            <a:off x="822114" y="201145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Hardware 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03258D9-5A9D-6AB3-E2B0-F9CFCB58BCF2}"/>
              </a:ext>
            </a:extLst>
          </p:cNvPr>
          <p:cNvSpPr txBox="1"/>
          <p:nvPr/>
        </p:nvSpPr>
        <p:spPr>
          <a:xfrm>
            <a:off x="-5288268" y="1319354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Firmware 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1CD1B5E6-03C4-A97A-53E1-41B79B246510}"/>
              </a:ext>
            </a:extLst>
          </p:cNvPr>
          <p:cNvSpPr txBox="1"/>
          <p:nvPr/>
        </p:nvSpPr>
        <p:spPr>
          <a:xfrm>
            <a:off x="-5288268" y="1954828"/>
            <a:ext cx="4003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E542F7E1-9238-10E9-09AE-0FCD3CECA344}"/>
              </a:ext>
            </a:extLst>
          </p:cNvPr>
          <p:cNvSpPr txBox="1"/>
          <p:nvPr/>
        </p:nvSpPr>
        <p:spPr>
          <a:xfrm>
            <a:off x="-5288268" y="2597439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2BF41E8E-C00A-BA50-8384-BF70776746F7}"/>
              </a:ext>
            </a:extLst>
          </p:cNvPr>
          <p:cNvGrpSpPr/>
          <p:nvPr/>
        </p:nvGrpSpPr>
        <p:grpSpPr>
          <a:xfrm>
            <a:off x="786713" y="1060584"/>
            <a:ext cx="3230844" cy="3747000"/>
            <a:chOff x="786713" y="1060584"/>
            <a:chExt cx="3230844" cy="3747000"/>
          </a:xfrm>
        </p:grpSpPr>
        <p:grpSp>
          <p:nvGrpSpPr>
            <p:cNvPr id="16" name="Gruppo 15">
              <a:extLst>
                <a:ext uri="{FF2B5EF4-FFF2-40B4-BE49-F238E27FC236}">
                  <a16:creationId xmlns:a16="http://schemas.microsoft.com/office/drawing/2014/main" id="{BF25BAA8-F226-0AB3-B814-AAD07AAAF069}"/>
                </a:ext>
              </a:extLst>
            </p:cNvPr>
            <p:cNvGrpSpPr/>
            <p:nvPr/>
          </p:nvGrpSpPr>
          <p:grpSpPr>
            <a:xfrm>
              <a:off x="786713" y="1060584"/>
              <a:ext cx="3230844" cy="3747000"/>
              <a:chOff x="786713" y="1060584"/>
              <a:chExt cx="3230844" cy="3747000"/>
            </a:xfrm>
          </p:grpSpPr>
          <p:pic>
            <p:nvPicPr>
              <p:cNvPr id="19" name="Immagine 18" descr="Immagine che contiene schizzo, Line art, disegno al tratto, mano&#10;&#10;Descrizione generata automaticamente">
                <a:extLst>
                  <a:ext uri="{FF2B5EF4-FFF2-40B4-BE49-F238E27FC236}">
                    <a16:creationId xmlns:a16="http://schemas.microsoft.com/office/drawing/2014/main" id="{FDFCCC7A-426D-DF99-50BE-11D70843B5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11657" b="7756"/>
              <a:stretch/>
            </p:blipFill>
            <p:spPr>
              <a:xfrm>
                <a:off x="786713" y="1060584"/>
                <a:ext cx="3104572" cy="3747000"/>
              </a:xfrm>
              <a:prstGeom prst="rect">
                <a:avLst/>
              </a:prstGeom>
            </p:spPr>
          </p:pic>
          <p:pic>
            <p:nvPicPr>
              <p:cNvPr id="20" name="Immagine 19">
                <a:extLst>
                  <a:ext uri="{FF2B5EF4-FFF2-40B4-BE49-F238E27FC236}">
                    <a16:creationId xmlns:a16="http://schemas.microsoft.com/office/drawing/2014/main" id="{4E2BD7AB-860E-2B2D-0579-1C76812E47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20205452">
                <a:off x="2351935" y="2116665"/>
                <a:ext cx="1665622" cy="1165837"/>
              </a:xfrm>
              <a:prstGeom prst="rect">
                <a:avLst/>
              </a:prstGeom>
            </p:spPr>
          </p:pic>
          <p:pic>
            <p:nvPicPr>
              <p:cNvPr id="21" name="Immagine 20">
                <a:extLst>
                  <a:ext uri="{FF2B5EF4-FFF2-40B4-BE49-F238E27FC236}">
                    <a16:creationId xmlns:a16="http://schemas.microsoft.com/office/drawing/2014/main" id="{C484B4D8-60E7-9BBF-B06B-738E1A1A9F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18917120">
                <a:off x="1874397" y="1639811"/>
                <a:ext cx="1776723" cy="1243601"/>
              </a:xfrm>
              <a:prstGeom prst="rect">
                <a:avLst/>
              </a:prstGeom>
            </p:spPr>
          </p:pic>
          <p:pic>
            <p:nvPicPr>
              <p:cNvPr id="22" name="Immagine 21">
                <a:extLst>
                  <a:ext uri="{FF2B5EF4-FFF2-40B4-BE49-F238E27FC236}">
                    <a16:creationId xmlns:a16="http://schemas.microsoft.com/office/drawing/2014/main" id="{502D2651-F534-E660-4138-3465DB130F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18067347">
                <a:off x="1318402" y="1527506"/>
                <a:ext cx="1858612" cy="1300918"/>
              </a:xfrm>
              <a:prstGeom prst="rect">
                <a:avLst/>
              </a:prstGeom>
            </p:spPr>
          </p:pic>
          <p:pic>
            <p:nvPicPr>
              <p:cNvPr id="23" name="Immagine 22">
                <a:extLst>
                  <a:ext uri="{FF2B5EF4-FFF2-40B4-BE49-F238E27FC236}">
                    <a16:creationId xmlns:a16="http://schemas.microsoft.com/office/drawing/2014/main" id="{F8FBC065-9F95-B990-08EF-E05EC2AD6C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16977214">
                <a:off x="874470" y="1639809"/>
                <a:ext cx="1776723" cy="1243601"/>
              </a:xfrm>
              <a:prstGeom prst="rect">
                <a:avLst/>
              </a:prstGeom>
            </p:spPr>
          </p:pic>
          <p:pic>
            <p:nvPicPr>
              <p:cNvPr id="24" name="Immagine 23">
                <a:extLst>
                  <a:ext uri="{FF2B5EF4-FFF2-40B4-BE49-F238E27FC236}">
                    <a16:creationId xmlns:a16="http://schemas.microsoft.com/office/drawing/2014/main" id="{4CA9B125-249C-29A8-0BA4-BD8F09DA8D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60000"/>
                        </a14:imgEffect>
                      </a14:imgLayer>
                    </a14:imgProps>
                  </a:ext>
                </a:extLst>
              </a:blip>
              <a:srcRect l="12896" t="23995" r="13198" b="17794"/>
              <a:stretch/>
            </p:blipFill>
            <p:spPr>
              <a:xfrm rot="16367130">
                <a:off x="722977" y="2717062"/>
                <a:ext cx="1387183" cy="970946"/>
              </a:xfrm>
              <a:prstGeom prst="rect">
                <a:avLst/>
              </a:prstGeom>
            </p:spPr>
          </p:pic>
        </p:grpSp>
        <p:pic>
          <p:nvPicPr>
            <p:cNvPr id="17" name="Immagine 16" descr="Immagine che contiene cerchio, lampada&#10;&#10;Descrizione generata automaticamente">
              <a:extLst>
                <a:ext uri="{FF2B5EF4-FFF2-40B4-BE49-F238E27FC236}">
                  <a16:creationId xmlns:a16="http://schemas.microsoft.com/office/drawing/2014/main" id="{F8FFE186-0FB6-64E1-2795-333D9226AF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0917" b="7367"/>
            <a:stretch/>
          </p:blipFill>
          <p:spPr>
            <a:xfrm rot="2280839">
              <a:off x="1634814" y="1116389"/>
              <a:ext cx="815767" cy="1034448"/>
            </a:xfrm>
            <a:prstGeom prst="rect">
              <a:avLst/>
            </a:prstGeom>
          </p:spPr>
        </p:pic>
        <p:pic>
          <p:nvPicPr>
            <p:cNvPr id="18" name="Immagine 17" descr="Immagine che contiene cerchio, lampada&#10;&#10;Descrizione generata automaticamente">
              <a:extLst>
                <a:ext uri="{FF2B5EF4-FFF2-40B4-BE49-F238E27FC236}">
                  <a16:creationId xmlns:a16="http://schemas.microsoft.com/office/drawing/2014/main" id="{220AFCE5-C1CC-C2A1-930F-503D6BD342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0917" b="7367"/>
            <a:stretch/>
          </p:blipFill>
          <p:spPr>
            <a:xfrm rot="16417903" flipH="1">
              <a:off x="695792" y="2531475"/>
              <a:ext cx="1092588" cy="844437"/>
            </a:xfrm>
            <a:prstGeom prst="rect">
              <a:avLst/>
            </a:prstGeom>
          </p:spPr>
        </p:pic>
      </p:grpSp>
      <p:pic>
        <p:nvPicPr>
          <p:cNvPr id="26" name="Immagine 25" descr="Immagine che contiene circuito, Componente elettrico, Componente di circuito, Ingegneria elettronica&#10;&#10;Descrizione generata automaticamente">
            <a:extLst>
              <a:ext uri="{FF2B5EF4-FFF2-40B4-BE49-F238E27FC236}">
                <a16:creationId xmlns:a16="http://schemas.microsoft.com/office/drawing/2014/main" id="{345835D6-309B-1BD2-04D9-A22BD4E52CD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962" t="23134" r="4393" b="22824"/>
          <a:stretch/>
        </p:blipFill>
        <p:spPr>
          <a:xfrm>
            <a:off x="1908169" y="3391790"/>
            <a:ext cx="661746" cy="394538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A5A1CB64-F677-2ABE-4D5C-811675660433}"/>
              </a:ext>
            </a:extLst>
          </p:cNvPr>
          <p:cNvSpPr txBox="1"/>
          <p:nvPr/>
        </p:nvSpPr>
        <p:spPr>
          <a:xfrm>
            <a:off x="4494398" y="1109590"/>
            <a:ext cx="398227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5 </a:t>
            </a:r>
            <a:r>
              <a:rPr lang="it-IT" sz="1400" b="1" dirty="0" err="1">
                <a:latin typeface="Helvetica Neue Light" panose="020B0604020202020204" charset="0"/>
              </a:rPr>
              <a:t>flex</a:t>
            </a:r>
            <a:r>
              <a:rPr lang="it-IT" sz="1400" b="1" dirty="0">
                <a:latin typeface="Helvetica Neue Light" panose="020B0604020202020204" charset="0"/>
              </a:rPr>
              <a:t> sensors:</a:t>
            </a:r>
            <a:r>
              <a:rPr lang="it-IT" sz="1400" dirty="0">
                <a:latin typeface="Helvetica Neue Light" panose="020B0604020202020204" charset="0"/>
              </a:rPr>
              <a:t> one</a:t>
            </a:r>
            <a:r>
              <a:rPr lang="it-IT" sz="1400" b="1" dirty="0">
                <a:latin typeface="Helvetica Neue Light" panose="020B0604020202020204" charset="0"/>
              </a:rPr>
              <a:t> </a:t>
            </a:r>
            <a:r>
              <a:rPr lang="it-IT" sz="1400" dirty="0">
                <a:latin typeface="Helvetica Neue Light" panose="020B0604020202020204" charset="0"/>
              </a:rPr>
              <a:t>on each finger</a:t>
            </a:r>
          </a:p>
          <a:p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2 </a:t>
            </a:r>
            <a:r>
              <a:rPr lang="it-IT" sz="1400" b="1" dirty="0">
                <a:latin typeface="Helvetica Neue Light" panose="020B0604020202020204" charset="0"/>
              </a:rPr>
              <a:t>force sensors</a:t>
            </a:r>
            <a:r>
              <a:rPr lang="it-IT" sz="1400" dirty="0">
                <a:latin typeface="Helvetica Neue Light" panose="020B0604020202020204" charset="0"/>
              </a:rPr>
              <a:t>: between index and middle finger and under the </a:t>
            </a:r>
            <a:r>
              <a:rPr lang="it-IT" sz="1400" dirty="0" err="1">
                <a:latin typeface="Helvetica Neue Light" panose="020B0604020202020204" charset="0"/>
              </a:rPr>
              <a:t>thumb</a:t>
            </a:r>
            <a:r>
              <a:rPr lang="it-IT" sz="1400" dirty="0">
                <a:latin typeface="Helvetica Neue Light" panose="020B060402020202020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3-axis </a:t>
            </a:r>
            <a:r>
              <a:rPr lang="it-IT" sz="1400" b="1" dirty="0" err="1">
                <a:latin typeface="Helvetica Neue Light" panose="020B0604020202020204" charset="0"/>
              </a:rPr>
              <a:t>accelerometer</a:t>
            </a:r>
            <a:r>
              <a:rPr lang="it-IT" sz="1400" dirty="0">
                <a:latin typeface="Helvetica Neue Light" panose="020B060402020202020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Helvetica Neue Light" panose="020B0604020202020204" charset="0"/>
            </a:endParaRPr>
          </a:p>
        </p:txBody>
      </p:sp>
      <p:sp>
        <p:nvSpPr>
          <p:cNvPr id="29" name="Google Shape;642;p30">
            <a:extLst>
              <a:ext uri="{FF2B5EF4-FFF2-40B4-BE49-F238E27FC236}">
                <a16:creationId xmlns:a16="http://schemas.microsoft.com/office/drawing/2014/main" id="{BAD07A9B-A26A-15CD-4C42-52CE966E38CF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400873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4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934743C2-AB0A-79C9-008C-8F927298999C}"/>
              </a:ext>
            </a:extLst>
          </p:cNvPr>
          <p:cNvSpPr/>
          <p:nvPr/>
        </p:nvSpPr>
        <p:spPr>
          <a:xfrm>
            <a:off x="-428186" y="170656"/>
            <a:ext cx="9206282" cy="513044"/>
          </a:xfrm>
          <a:prstGeom prst="roundRect">
            <a:avLst/>
          </a:prstGeom>
          <a:solidFill>
            <a:srgbClr val="6C90F4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3" name="Rectangle: Rounded Corners 5">
            <a:extLst>
              <a:ext uri="{FF2B5EF4-FFF2-40B4-BE49-F238E27FC236}">
                <a16:creationId xmlns:a16="http://schemas.microsoft.com/office/drawing/2014/main" id="{4AE80502-8362-83B6-067F-FCAB13F50A4D}"/>
              </a:ext>
            </a:extLst>
          </p:cNvPr>
          <p:cNvSpPr/>
          <p:nvPr/>
        </p:nvSpPr>
        <p:spPr>
          <a:xfrm>
            <a:off x="-6619582" y="1288360"/>
            <a:ext cx="6809976" cy="513044"/>
          </a:xfrm>
          <a:prstGeom prst="roundRect">
            <a:avLst/>
          </a:prstGeom>
          <a:solidFill>
            <a:srgbClr val="2F62F1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F46C075E-9053-2BBD-F6E2-B56129F1AE12}"/>
              </a:ext>
            </a:extLst>
          </p:cNvPr>
          <p:cNvSpPr/>
          <p:nvPr/>
        </p:nvSpPr>
        <p:spPr>
          <a:xfrm>
            <a:off x="-6627674" y="1937162"/>
            <a:ext cx="6809976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732F629F-F4D4-5840-9628-032D40C827A4}"/>
              </a:ext>
            </a:extLst>
          </p:cNvPr>
          <p:cNvSpPr/>
          <p:nvPr/>
        </p:nvSpPr>
        <p:spPr>
          <a:xfrm>
            <a:off x="-6627674" y="2571750"/>
            <a:ext cx="6809976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7BC5FF90-9852-C664-2505-4D0C1935B190}"/>
              </a:ext>
            </a:extLst>
          </p:cNvPr>
          <p:cNvSpPr txBox="1"/>
          <p:nvPr/>
        </p:nvSpPr>
        <p:spPr>
          <a:xfrm>
            <a:off x="822114" y="201145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Hardware 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03258D9-5A9D-6AB3-E2B0-F9CFCB58BCF2}"/>
              </a:ext>
            </a:extLst>
          </p:cNvPr>
          <p:cNvSpPr txBox="1"/>
          <p:nvPr/>
        </p:nvSpPr>
        <p:spPr>
          <a:xfrm>
            <a:off x="-5288268" y="1319354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Firmware 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1CD1B5E6-03C4-A97A-53E1-41B79B246510}"/>
              </a:ext>
            </a:extLst>
          </p:cNvPr>
          <p:cNvSpPr txBox="1"/>
          <p:nvPr/>
        </p:nvSpPr>
        <p:spPr>
          <a:xfrm>
            <a:off x="-5288268" y="1954828"/>
            <a:ext cx="4003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E542F7E1-9238-10E9-09AE-0FCD3CECA344}"/>
              </a:ext>
            </a:extLst>
          </p:cNvPr>
          <p:cNvSpPr txBox="1"/>
          <p:nvPr/>
        </p:nvSpPr>
        <p:spPr>
          <a:xfrm>
            <a:off x="-5288268" y="2597439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8324E7E2-83F2-910B-E2BA-F519F6A20ACD}"/>
              </a:ext>
            </a:extLst>
          </p:cNvPr>
          <p:cNvSpPr txBox="1"/>
          <p:nvPr/>
        </p:nvSpPr>
        <p:spPr>
          <a:xfrm>
            <a:off x="4494398" y="1109590"/>
            <a:ext cx="398227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5 </a:t>
            </a:r>
            <a:r>
              <a:rPr lang="it-IT" sz="1400" b="1" dirty="0" err="1">
                <a:latin typeface="Helvetica Neue Light" panose="020B0604020202020204" charset="0"/>
              </a:rPr>
              <a:t>flex</a:t>
            </a:r>
            <a:r>
              <a:rPr lang="it-IT" sz="1400" b="1" dirty="0">
                <a:latin typeface="Helvetica Neue Light" panose="020B0604020202020204" charset="0"/>
              </a:rPr>
              <a:t> sensors: </a:t>
            </a:r>
            <a:r>
              <a:rPr lang="it-IT" sz="1400" dirty="0">
                <a:latin typeface="Helvetica Neue Light" panose="020B0604020202020204" charset="0"/>
              </a:rPr>
              <a:t>one</a:t>
            </a:r>
            <a:r>
              <a:rPr lang="it-IT" sz="1400" b="1" dirty="0">
                <a:latin typeface="Helvetica Neue Light" panose="020B0604020202020204" charset="0"/>
              </a:rPr>
              <a:t> </a:t>
            </a:r>
            <a:r>
              <a:rPr lang="it-IT" sz="1400" dirty="0">
                <a:latin typeface="Helvetica Neue Light" panose="020B0604020202020204" charset="0"/>
              </a:rPr>
              <a:t>on each finger</a:t>
            </a:r>
          </a:p>
          <a:p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2 </a:t>
            </a:r>
            <a:r>
              <a:rPr lang="it-IT" sz="1400" b="1" dirty="0">
                <a:latin typeface="Helvetica Neue Light" panose="020B0604020202020204" charset="0"/>
              </a:rPr>
              <a:t>force sensors</a:t>
            </a:r>
            <a:r>
              <a:rPr lang="it-IT" sz="1400" dirty="0">
                <a:latin typeface="Helvetica Neue Light" panose="020B0604020202020204" charset="0"/>
              </a:rPr>
              <a:t>: between index and middle finger and under the </a:t>
            </a:r>
            <a:r>
              <a:rPr lang="it-IT" sz="1400" dirty="0" err="1">
                <a:latin typeface="Helvetica Neue Light" panose="020B0604020202020204" charset="0"/>
              </a:rPr>
              <a:t>thumb</a:t>
            </a:r>
            <a:r>
              <a:rPr lang="it-IT" sz="1400" dirty="0">
                <a:latin typeface="Helvetica Neue Light" panose="020B060402020202020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3-axis </a:t>
            </a:r>
            <a:r>
              <a:rPr lang="it-IT" sz="1400" b="1" dirty="0" err="1">
                <a:latin typeface="Helvetica Neue Light" panose="020B0604020202020204" charset="0"/>
              </a:rPr>
              <a:t>accelerometer</a:t>
            </a:r>
            <a:r>
              <a:rPr lang="it-IT" sz="1400" dirty="0">
                <a:latin typeface="Helvetica Neue Light" panose="020B060402020202020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HC05 </a:t>
            </a:r>
            <a:r>
              <a:rPr lang="it-IT" sz="1400" b="1" dirty="0">
                <a:latin typeface="Helvetica Neue Light" panose="020B0604020202020204" charset="0"/>
              </a:rPr>
              <a:t>Bluetooth</a:t>
            </a:r>
            <a:r>
              <a:rPr lang="it-IT" sz="1400" dirty="0">
                <a:latin typeface="Helvetica Neue Light" panose="020B0604020202020204" charset="0"/>
              </a:rPr>
              <a:t> </a:t>
            </a:r>
            <a:r>
              <a:rPr lang="it-IT" sz="1400" dirty="0" err="1">
                <a:latin typeface="Helvetica Neue Light" panose="020B0604020202020204" charset="0"/>
              </a:rPr>
              <a:t>module</a:t>
            </a:r>
            <a:endParaRPr lang="it-IT" sz="1400" dirty="0">
              <a:latin typeface="Helvetica Neue Light" panose="020B0604020202020204" charset="0"/>
            </a:endParaRP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2BF41E8E-C00A-BA50-8384-BF70776746F7}"/>
              </a:ext>
            </a:extLst>
          </p:cNvPr>
          <p:cNvGrpSpPr/>
          <p:nvPr/>
        </p:nvGrpSpPr>
        <p:grpSpPr>
          <a:xfrm>
            <a:off x="786713" y="1060584"/>
            <a:ext cx="3230844" cy="3747000"/>
            <a:chOff x="786713" y="1060584"/>
            <a:chExt cx="3230844" cy="3747000"/>
          </a:xfrm>
        </p:grpSpPr>
        <p:grpSp>
          <p:nvGrpSpPr>
            <p:cNvPr id="16" name="Gruppo 15">
              <a:extLst>
                <a:ext uri="{FF2B5EF4-FFF2-40B4-BE49-F238E27FC236}">
                  <a16:creationId xmlns:a16="http://schemas.microsoft.com/office/drawing/2014/main" id="{BF25BAA8-F226-0AB3-B814-AAD07AAAF069}"/>
                </a:ext>
              </a:extLst>
            </p:cNvPr>
            <p:cNvGrpSpPr/>
            <p:nvPr/>
          </p:nvGrpSpPr>
          <p:grpSpPr>
            <a:xfrm>
              <a:off x="786713" y="1060584"/>
              <a:ext cx="3230844" cy="3747000"/>
              <a:chOff x="786713" y="1060584"/>
              <a:chExt cx="3230844" cy="3747000"/>
            </a:xfrm>
          </p:grpSpPr>
          <p:pic>
            <p:nvPicPr>
              <p:cNvPr id="19" name="Immagine 18" descr="Immagine che contiene schizzo, Line art, disegno al tratto, mano&#10;&#10;Descrizione generata automaticamente">
                <a:extLst>
                  <a:ext uri="{FF2B5EF4-FFF2-40B4-BE49-F238E27FC236}">
                    <a16:creationId xmlns:a16="http://schemas.microsoft.com/office/drawing/2014/main" id="{FDFCCC7A-426D-DF99-50BE-11D70843B5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11657" b="7756"/>
              <a:stretch/>
            </p:blipFill>
            <p:spPr>
              <a:xfrm>
                <a:off x="786713" y="1060584"/>
                <a:ext cx="3104572" cy="3747000"/>
              </a:xfrm>
              <a:prstGeom prst="rect">
                <a:avLst/>
              </a:prstGeom>
            </p:spPr>
          </p:pic>
          <p:pic>
            <p:nvPicPr>
              <p:cNvPr id="20" name="Immagine 19">
                <a:extLst>
                  <a:ext uri="{FF2B5EF4-FFF2-40B4-BE49-F238E27FC236}">
                    <a16:creationId xmlns:a16="http://schemas.microsoft.com/office/drawing/2014/main" id="{4E2BD7AB-860E-2B2D-0579-1C76812E47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20205452">
                <a:off x="2351935" y="2116665"/>
                <a:ext cx="1665622" cy="1165837"/>
              </a:xfrm>
              <a:prstGeom prst="rect">
                <a:avLst/>
              </a:prstGeom>
            </p:spPr>
          </p:pic>
          <p:pic>
            <p:nvPicPr>
              <p:cNvPr id="21" name="Immagine 20">
                <a:extLst>
                  <a:ext uri="{FF2B5EF4-FFF2-40B4-BE49-F238E27FC236}">
                    <a16:creationId xmlns:a16="http://schemas.microsoft.com/office/drawing/2014/main" id="{C484B4D8-60E7-9BBF-B06B-738E1A1A9F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18917120">
                <a:off x="1874397" y="1639811"/>
                <a:ext cx="1776723" cy="1243601"/>
              </a:xfrm>
              <a:prstGeom prst="rect">
                <a:avLst/>
              </a:prstGeom>
            </p:spPr>
          </p:pic>
          <p:pic>
            <p:nvPicPr>
              <p:cNvPr id="22" name="Immagine 21">
                <a:extLst>
                  <a:ext uri="{FF2B5EF4-FFF2-40B4-BE49-F238E27FC236}">
                    <a16:creationId xmlns:a16="http://schemas.microsoft.com/office/drawing/2014/main" id="{502D2651-F534-E660-4138-3465DB130F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18067347">
                <a:off x="1318402" y="1527506"/>
                <a:ext cx="1858612" cy="1300918"/>
              </a:xfrm>
              <a:prstGeom prst="rect">
                <a:avLst/>
              </a:prstGeom>
            </p:spPr>
          </p:pic>
          <p:pic>
            <p:nvPicPr>
              <p:cNvPr id="23" name="Immagine 22">
                <a:extLst>
                  <a:ext uri="{FF2B5EF4-FFF2-40B4-BE49-F238E27FC236}">
                    <a16:creationId xmlns:a16="http://schemas.microsoft.com/office/drawing/2014/main" id="{F8FBC065-9F95-B990-08EF-E05EC2AD6C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16977214">
                <a:off x="874470" y="1639809"/>
                <a:ext cx="1776723" cy="1243601"/>
              </a:xfrm>
              <a:prstGeom prst="rect">
                <a:avLst/>
              </a:prstGeom>
            </p:spPr>
          </p:pic>
          <p:pic>
            <p:nvPicPr>
              <p:cNvPr id="24" name="Immagine 23">
                <a:extLst>
                  <a:ext uri="{FF2B5EF4-FFF2-40B4-BE49-F238E27FC236}">
                    <a16:creationId xmlns:a16="http://schemas.microsoft.com/office/drawing/2014/main" id="{4CA9B125-249C-29A8-0BA4-BD8F09DA8D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60000"/>
                        </a14:imgEffect>
                      </a14:imgLayer>
                    </a14:imgProps>
                  </a:ext>
                </a:extLst>
              </a:blip>
              <a:srcRect l="12896" t="23995" r="13198" b="17794"/>
              <a:stretch/>
            </p:blipFill>
            <p:spPr>
              <a:xfrm rot="16367130">
                <a:off x="722977" y="2717062"/>
                <a:ext cx="1387183" cy="970946"/>
              </a:xfrm>
              <a:prstGeom prst="rect">
                <a:avLst/>
              </a:prstGeom>
            </p:spPr>
          </p:pic>
        </p:grpSp>
        <p:pic>
          <p:nvPicPr>
            <p:cNvPr id="17" name="Immagine 16" descr="Immagine che contiene cerchio, lampada&#10;&#10;Descrizione generata automaticamente">
              <a:extLst>
                <a:ext uri="{FF2B5EF4-FFF2-40B4-BE49-F238E27FC236}">
                  <a16:creationId xmlns:a16="http://schemas.microsoft.com/office/drawing/2014/main" id="{F8FFE186-0FB6-64E1-2795-333D9226AF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0917" b="7367"/>
            <a:stretch/>
          </p:blipFill>
          <p:spPr>
            <a:xfrm rot="2280839">
              <a:off x="1634814" y="1116389"/>
              <a:ext cx="815767" cy="1034448"/>
            </a:xfrm>
            <a:prstGeom prst="rect">
              <a:avLst/>
            </a:prstGeom>
          </p:spPr>
        </p:pic>
        <p:pic>
          <p:nvPicPr>
            <p:cNvPr id="18" name="Immagine 17" descr="Immagine che contiene cerchio, lampada&#10;&#10;Descrizione generata automaticamente">
              <a:extLst>
                <a:ext uri="{FF2B5EF4-FFF2-40B4-BE49-F238E27FC236}">
                  <a16:creationId xmlns:a16="http://schemas.microsoft.com/office/drawing/2014/main" id="{220AFCE5-C1CC-C2A1-930F-503D6BD342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0917" b="7367"/>
            <a:stretch/>
          </p:blipFill>
          <p:spPr>
            <a:xfrm rot="16417903" flipH="1">
              <a:off x="695792" y="2531475"/>
              <a:ext cx="1092588" cy="844437"/>
            </a:xfrm>
            <a:prstGeom prst="rect">
              <a:avLst/>
            </a:prstGeom>
          </p:spPr>
        </p:pic>
      </p:grpSp>
      <p:pic>
        <p:nvPicPr>
          <p:cNvPr id="26" name="Immagine 25" descr="Immagine che contiene circuito, Componente elettrico, Componente di circuito, Ingegneria elettronica&#10;&#10;Descrizione generata automaticamente">
            <a:extLst>
              <a:ext uri="{FF2B5EF4-FFF2-40B4-BE49-F238E27FC236}">
                <a16:creationId xmlns:a16="http://schemas.microsoft.com/office/drawing/2014/main" id="{345835D6-309B-1BD2-04D9-A22BD4E52CD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962" t="23134" r="4393" b="22824"/>
          <a:stretch/>
        </p:blipFill>
        <p:spPr>
          <a:xfrm>
            <a:off x="1908169" y="3391790"/>
            <a:ext cx="661746" cy="394538"/>
          </a:xfrm>
          <a:prstGeom prst="rect">
            <a:avLst/>
          </a:prstGeom>
        </p:spPr>
      </p:pic>
      <p:pic>
        <p:nvPicPr>
          <p:cNvPr id="27" name="Immagine 26" descr="Immagine che contiene Componente elettrico, Componente di circuito, Ingegneria elettronica, elettronica&#10;&#10;Descrizione generata automaticamente">
            <a:extLst>
              <a:ext uri="{FF2B5EF4-FFF2-40B4-BE49-F238E27FC236}">
                <a16:creationId xmlns:a16="http://schemas.microsoft.com/office/drawing/2014/main" id="{B4C2A13E-183A-F1CD-011F-D853B416961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23905" y="3202535"/>
            <a:ext cx="1165602" cy="1298057"/>
          </a:xfrm>
          <a:prstGeom prst="rect">
            <a:avLst/>
          </a:prstGeom>
        </p:spPr>
      </p:pic>
      <p:sp>
        <p:nvSpPr>
          <p:cNvPr id="29" name="Google Shape;642;p30">
            <a:extLst>
              <a:ext uri="{FF2B5EF4-FFF2-40B4-BE49-F238E27FC236}">
                <a16:creationId xmlns:a16="http://schemas.microsoft.com/office/drawing/2014/main" id="{509E5ACA-1C19-8F5E-4682-0E174A1E139B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144607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4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934743C2-AB0A-79C9-008C-8F927298999C}"/>
              </a:ext>
            </a:extLst>
          </p:cNvPr>
          <p:cNvSpPr/>
          <p:nvPr/>
        </p:nvSpPr>
        <p:spPr>
          <a:xfrm>
            <a:off x="-428186" y="170656"/>
            <a:ext cx="9206282" cy="513044"/>
          </a:xfrm>
          <a:prstGeom prst="roundRect">
            <a:avLst/>
          </a:prstGeom>
          <a:solidFill>
            <a:srgbClr val="6C90F4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3" name="Rectangle: Rounded Corners 5">
            <a:extLst>
              <a:ext uri="{FF2B5EF4-FFF2-40B4-BE49-F238E27FC236}">
                <a16:creationId xmlns:a16="http://schemas.microsoft.com/office/drawing/2014/main" id="{4AE80502-8362-83B6-067F-FCAB13F50A4D}"/>
              </a:ext>
            </a:extLst>
          </p:cNvPr>
          <p:cNvSpPr/>
          <p:nvPr/>
        </p:nvSpPr>
        <p:spPr>
          <a:xfrm>
            <a:off x="-6619582" y="1288360"/>
            <a:ext cx="6809976" cy="513044"/>
          </a:xfrm>
          <a:prstGeom prst="roundRect">
            <a:avLst/>
          </a:prstGeom>
          <a:solidFill>
            <a:srgbClr val="2F62F1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F46C075E-9053-2BBD-F6E2-B56129F1AE12}"/>
              </a:ext>
            </a:extLst>
          </p:cNvPr>
          <p:cNvSpPr/>
          <p:nvPr/>
        </p:nvSpPr>
        <p:spPr>
          <a:xfrm>
            <a:off x="-6627674" y="1937162"/>
            <a:ext cx="6809976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732F629F-F4D4-5840-9628-032D40C827A4}"/>
              </a:ext>
            </a:extLst>
          </p:cNvPr>
          <p:cNvSpPr/>
          <p:nvPr/>
        </p:nvSpPr>
        <p:spPr>
          <a:xfrm>
            <a:off x="-6627674" y="2571750"/>
            <a:ext cx="6809976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7BC5FF90-9852-C664-2505-4D0C1935B190}"/>
              </a:ext>
            </a:extLst>
          </p:cNvPr>
          <p:cNvSpPr txBox="1"/>
          <p:nvPr/>
        </p:nvSpPr>
        <p:spPr>
          <a:xfrm>
            <a:off x="822114" y="201145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Hardware 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03258D9-5A9D-6AB3-E2B0-F9CFCB58BCF2}"/>
              </a:ext>
            </a:extLst>
          </p:cNvPr>
          <p:cNvSpPr txBox="1"/>
          <p:nvPr/>
        </p:nvSpPr>
        <p:spPr>
          <a:xfrm>
            <a:off x="-5288268" y="1319354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Firmware 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1CD1B5E6-03C4-A97A-53E1-41B79B246510}"/>
              </a:ext>
            </a:extLst>
          </p:cNvPr>
          <p:cNvSpPr txBox="1"/>
          <p:nvPr/>
        </p:nvSpPr>
        <p:spPr>
          <a:xfrm>
            <a:off x="-5288268" y="1954828"/>
            <a:ext cx="4003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E542F7E1-9238-10E9-09AE-0FCD3CECA344}"/>
              </a:ext>
            </a:extLst>
          </p:cNvPr>
          <p:cNvSpPr txBox="1"/>
          <p:nvPr/>
        </p:nvSpPr>
        <p:spPr>
          <a:xfrm>
            <a:off x="-5288268" y="2597439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8324E7E2-83F2-910B-E2BA-F519F6A20ACD}"/>
              </a:ext>
            </a:extLst>
          </p:cNvPr>
          <p:cNvSpPr txBox="1"/>
          <p:nvPr/>
        </p:nvSpPr>
        <p:spPr>
          <a:xfrm>
            <a:off x="4494398" y="1109590"/>
            <a:ext cx="398227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5 </a:t>
            </a:r>
            <a:r>
              <a:rPr lang="it-IT" sz="1400" b="1" dirty="0" err="1">
                <a:latin typeface="Helvetica Neue Light" panose="020B0604020202020204" charset="0"/>
              </a:rPr>
              <a:t>flex</a:t>
            </a:r>
            <a:r>
              <a:rPr lang="it-IT" sz="1400" b="1" dirty="0">
                <a:latin typeface="Helvetica Neue Light" panose="020B0604020202020204" charset="0"/>
              </a:rPr>
              <a:t> sensors: </a:t>
            </a:r>
            <a:r>
              <a:rPr lang="it-IT" sz="1400" dirty="0">
                <a:latin typeface="Helvetica Neue Light" panose="020B0604020202020204" charset="0"/>
              </a:rPr>
              <a:t>one</a:t>
            </a:r>
            <a:r>
              <a:rPr lang="it-IT" sz="1400" b="1" dirty="0">
                <a:latin typeface="Helvetica Neue Light" panose="020B0604020202020204" charset="0"/>
              </a:rPr>
              <a:t> </a:t>
            </a:r>
            <a:r>
              <a:rPr lang="it-IT" sz="1400" dirty="0">
                <a:latin typeface="Helvetica Neue Light" panose="020B0604020202020204" charset="0"/>
              </a:rPr>
              <a:t>on each finger</a:t>
            </a:r>
          </a:p>
          <a:p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2 </a:t>
            </a:r>
            <a:r>
              <a:rPr lang="it-IT" sz="1400" b="1" dirty="0">
                <a:latin typeface="Helvetica Neue Light" panose="020B0604020202020204" charset="0"/>
              </a:rPr>
              <a:t>force sensors</a:t>
            </a:r>
            <a:r>
              <a:rPr lang="it-IT" sz="1400" dirty="0">
                <a:latin typeface="Helvetica Neue Light" panose="020B0604020202020204" charset="0"/>
              </a:rPr>
              <a:t>: between index and middle finger and under the </a:t>
            </a:r>
            <a:r>
              <a:rPr lang="it-IT" sz="1400" dirty="0" err="1">
                <a:latin typeface="Helvetica Neue Light" panose="020B0604020202020204" charset="0"/>
              </a:rPr>
              <a:t>thumb</a:t>
            </a:r>
            <a:r>
              <a:rPr lang="it-IT" sz="1400" dirty="0">
                <a:latin typeface="Helvetica Neue Light" panose="020B060402020202020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3-axis </a:t>
            </a:r>
            <a:r>
              <a:rPr lang="it-IT" sz="1400" b="1" dirty="0" err="1">
                <a:latin typeface="Helvetica Neue Light" panose="020B0604020202020204" charset="0"/>
              </a:rPr>
              <a:t>accelerometer</a:t>
            </a:r>
            <a:r>
              <a:rPr lang="it-IT" sz="1400" dirty="0">
                <a:latin typeface="Helvetica Neue Light" panose="020B060402020202020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HC05 </a:t>
            </a:r>
            <a:r>
              <a:rPr lang="it-IT" sz="1400" b="1" dirty="0">
                <a:latin typeface="Helvetica Neue Light" panose="020B0604020202020204" charset="0"/>
              </a:rPr>
              <a:t>Bluetooth</a:t>
            </a:r>
            <a:r>
              <a:rPr lang="it-IT" sz="1400" dirty="0">
                <a:latin typeface="Helvetica Neue Light" panose="020B0604020202020204" charset="0"/>
              </a:rPr>
              <a:t> </a:t>
            </a:r>
            <a:r>
              <a:rPr lang="it-IT" sz="1400" dirty="0" err="1">
                <a:latin typeface="Helvetica Neue Light" panose="020B0604020202020204" charset="0"/>
              </a:rPr>
              <a:t>module</a:t>
            </a:r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PSoC </a:t>
            </a:r>
            <a:r>
              <a:rPr lang="it-IT" sz="1400" b="1" dirty="0" err="1">
                <a:latin typeface="Helvetica Neue Light" panose="020B0604020202020204" charset="0"/>
              </a:rPr>
              <a:t>microcontroller</a:t>
            </a:r>
            <a:r>
              <a:rPr lang="it-IT" sz="1400" dirty="0">
                <a:latin typeface="Helvetica Neue Light" panose="020B060402020202020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b="1" dirty="0">
                <a:latin typeface="Helvetica Neue Light" panose="020B0604020202020204" charset="0"/>
              </a:rPr>
              <a:t>4.5V</a:t>
            </a:r>
            <a:r>
              <a:rPr lang="it-IT" sz="1400" dirty="0">
                <a:latin typeface="Helvetica Neue Light" panose="020B0604020202020204" charset="0"/>
              </a:rPr>
              <a:t> </a:t>
            </a:r>
            <a:r>
              <a:rPr lang="it-IT" sz="1400" dirty="0" err="1">
                <a:latin typeface="Helvetica Neue Light" panose="020B0604020202020204" charset="0"/>
              </a:rPr>
              <a:t>battery</a:t>
            </a:r>
            <a:r>
              <a:rPr lang="it-IT" sz="1400" dirty="0">
                <a:latin typeface="Helvetica Neue Light" panose="020B0604020202020204" charset="0"/>
              </a:rPr>
              <a:t> + </a:t>
            </a:r>
            <a:r>
              <a:rPr lang="it-IT" sz="1400" b="1" dirty="0">
                <a:latin typeface="Helvetica Neue Light" panose="020B0604020202020204" charset="0"/>
              </a:rPr>
              <a:t>3.3V</a:t>
            </a:r>
            <a:r>
              <a:rPr lang="it-IT" sz="1400" dirty="0">
                <a:latin typeface="Helvetica Neue Light" panose="020B0604020202020204" charset="0"/>
              </a:rPr>
              <a:t> LDO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Yellow </a:t>
            </a:r>
            <a:r>
              <a:rPr lang="it-IT" sz="1400" b="1" dirty="0">
                <a:latin typeface="Helvetica Neue Light" panose="020B0604020202020204" charset="0"/>
              </a:rPr>
              <a:t>LED</a:t>
            </a:r>
          </a:p>
          <a:p>
            <a:endParaRPr lang="it-IT" sz="1400" b="1" dirty="0">
              <a:latin typeface="Helvetica Neue Light" panose="020B060402020202020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it-IT" sz="1400" dirty="0">
                <a:latin typeface="Helvetica Neue Light" panose="020B0604020202020204" charset="0"/>
              </a:rPr>
              <a:t>Round</a:t>
            </a:r>
            <a:r>
              <a:rPr lang="it-IT" sz="1400" b="1" dirty="0">
                <a:latin typeface="Helvetica Neue Light" panose="020B0604020202020204" charset="0"/>
              </a:rPr>
              <a:t> Switch</a:t>
            </a:r>
            <a:endParaRPr lang="it-IT" sz="1400" dirty="0">
              <a:latin typeface="Helvetica Neue Light" panose="020B0604020202020204" charset="0"/>
            </a:endParaRP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2BF41E8E-C00A-BA50-8384-BF70776746F7}"/>
              </a:ext>
            </a:extLst>
          </p:cNvPr>
          <p:cNvGrpSpPr/>
          <p:nvPr/>
        </p:nvGrpSpPr>
        <p:grpSpPr>
          <a:xfrm>
            <a:off x="786713" y="1060584"/>
            <a:ext cx="3230844" cy="3747000"/>
            <a:chOff x="786713" y="1060584"/>
            <a:chExt cx="3230844" cy="3747000"/>
          </a:xfrm>
        </p:grpSpPr>
        <p:grpSp>
          <p:nvGrpSpPr>
            <p:cNvPr id="16" name="Gruppo 15">
              <a:extLst>
                <a:ext uri="{FF2B5EF4-FFF2-40B4-BE49-F238E27FC236}">
                  <a16:creationId xmlns:a16="http://schemas.microsoft.com/office/drawing/2014/main" id="{BF25BAA8-F226-0AB3-B814-AAD07AAAF069}"/>
                </a:ext>
              </a:extLst>
            </p:cNvPr>
            <p:cNvGrpSpPr/>
            <p:nvPr/>
          </p:nvGrpSpPr>
          <p:grpSpPr>
            <a:xfrm>
              <a:off x="786713" y="1060584"/>
              <a:ext cx="3230844" cy="3747000"/>
              <a:chOff x="786713" y="1060584"/>
              <a:chExt cx="3230844" cy="3747000"/>
            </a:xfrm>
          </p:grpSpPr>
          <p:pic>
            <p:nvPicPr>
              <p:cNvPr id="19" name="Immagine 18" descr="Immagine che contiene schizzo, Line art, disegno al tratto, mano&#10;&#10;Descrizione generata automaticamente">
                <a:extLst>
                  <a:ext uri="{FF2B5EF4-FFF2-40B4-BE49-F238E27FC236}">
                    <a16:creationId xmlns:a16="http://schemas.microsoft.com/office/drawing/2014/main" id="{FDFCCC7A-426D-DF99-50BE-11D70843B5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11657" b="7756"/>
              <a:stretch/>
            </p:blipFill>
            <p:spPr>
              <a:xfrm>
                <a:off x="786713" y="1060584"/>
                <a:ext cx="3104572" cy="3747000"/>
              </a:xfrm>
              <a:prstGeom prst="rect">
                <a:avLst/>
              </a:prstGeom>
            </p:spPr>
          </p:pic>
          <p:pic>
            <p:nvPicPr>
              <p:cNvPr id="20" name="Immagine 19">
                <a:extLst>
                  <a:ext uri="{FF2B5EF4-FFF2-40B4-BE49-F238E27FC236}">
                    <a16:creationId xmlns:a16="http://schemas.microsoft.com/office/drawing/2014/main" id="{4E2BD7AB-860E-2B2D-0579-1C76812E47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20205452">
                <a:off x="2351935" y="2116665"/>
                <a:ext cx="1665622" cy="1165837"/>
              </a:xfrm>
              <a:prstGeom prst="rect">
                <a:avLst/>
              </a:prstGeom>
            </p:spPr>
          </p:pic>
          <p:pic>
            <p:nvPicPr>
              <p:cNvPr id="21" name="Immagine 20">
                <a:extLst>
                  <a:ext uri="{FF2B5EF4-FFF2-40B4-BE49-F238E27FC236}">
                    <a16:creationId xmlns:a16="http://schemas.microsoft.com/office/drawing/2014/main" id="{C484B4D8-60E7-9BBF-B06B-738E1A1A9F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18917120">
                <a:off x="1874397" y="1639811"/>
                <a:ext cx="1776723" cy="1243601"/>
              </a:xfrm>
              <a:prstGeom prst="rect">
                <a:avLst/>
              </a:prstGeom>
            </p:spPr>
          </p:pic>
          <p:pic>
            <p:nvPicPr>
              <p:cNvPr id="22" name="Immagine 21">
                <a:extLst>
                  <a:ext uri="{FF2B5EF4-FFF2-40B4-BE49-F238E27FC236}">
                    <a16:creationId xmlns:a16="http://schemas.microsoft.com/office/drawing/2014/main" id="{502D2651-F534-E660-4138-3465DB130F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18067347">
                <a:off x="1318402" y="1527506"/>
                <a:ext cx="1858612" cy="1300918"/>
              </a:xfrm>
              <a:prstGeom prst="rect">
                <a:avLst/>
              </a:prstGeom>
            </p:spPr>
          </p:pic>
          <p:pic>
            <p:nvPicPr>
              <p:cNvPr id="23" name="Immagine 22">
                <a:extLst>
                  <a:ext uri="{FF2B5EF4-FFF2-40B4-BE49-F238E27FC236}">
                    <a16:creationId xmlns:a16="http://schemas.microsoft.com/office/drawing/2014/main" id="{F8FBC065-9F95-B990-08EF-E05EC2AD6C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896" t="23995" r="13198" b="17794"/>
              <a:stretch/>
            </p:blipFill>
            <p:spPr>
              <a:xfrm rot="16977214">
                <a:off x="874470" y="1639809"/>
                <a:ext cx="1776723" cy="1243601"/>
              </a:xfrm>
              <a:prstGeom prst="rect">
                <a:avLst/>
              </a:prstGeom>
            </p:spPr>
          </p:pic>
          <p:pic>
            <p:nvPicPr>
              <p:cNvPr id="24" name="Immagine 23">
                <a:extLst>
                  <a:ext uri="{FF2B5EF4-FFF2-40B4-BE49-F238E27FC236}">
                    <a16:creationId xmlns:a16="http://schemas.microsoft.com/office/drawing/2014/main" id="{4CA9B125-249C-29A8-0BA4-BD8F09DA8D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60000"/>
                        </a14:imgEffect>
                      </a14:imgLayer>
                    </a14:imgProps>
                  </a:ext>
                </a:extLst>
              </a:blip>
              <a:srcRect l="12896" t="23995" r="13198" b="17794"/>
              <a:stretch/>
            </p:blipFill>
            <p:spPr>
              <a:xfrm rot="16367130">
                <a:off x="722977" y="2717062"/>
                <a:ext cx="1387183" cy="970946"/>
              </a:xfrm>
              <a:prstGeom prst="rect">
                <a:avLst/>
              </a:prstGeom>
            </p:spPr>
          </p:pic>
        </p:grpSp>
        <p:pic>
          <p:nvPicPr>
            <p:cNvPr id="17" name="Immagine 16" descr="Immagine che contiene cerchio, lampada&#10;&#10;Descrizione generata automaticamente">
              <a:extLst>
                <a:ext uri="{FF2B5EF4-FFF2-40B4-BE49-F238E27FC236}">
                  <a16:creationId xmlns:a16="http://schemas.microsoft.com/office/drawing/2014/main" id="{F8FFE186-0FB6-64E1-2795-333D9226AF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0917" b="7367"/>
            <a:stretch/>
          </p:blipFill>
          <p:spPr>
            <a:xfrm rot="2280839">
              <a:off x="1634814" y="1116389"/>
              <a:ext cx="815767" cy="1034448"/>
            </a:xfrm>
            <a:prstGeom prst="rect">
              <a:avLst/>
            </a:prstGeom>
          </p:spPr>
        </p:pic>
        <p:pic>
          <p:nvPicPr>
            <p:cNvPr id="18" name="Immagine 17" descr="Immagine che contiene cerchio, lampada&#10;&#10;Descrizione generata automaticamente">
              <a:extLst>
                <a:ext uri="{FF2B5EF4-FFF2-40B4-BE49-F238E27FC236}">
                  <a16:creationId xmlns:a16="http://schemas.microsoft.com/office/drawing/2014/main" id="{220AFCE5-C1CC-C2A1-930F-503D6BD342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0917" b="7367"/>
            <a:stretch/>
          </p:blipFill>
          <p:spPr>
            <a:xfrm rot="16417903" flipH="1">
              <a:off x="695792" y="2531475"/>
              <a:ext cx="1092588" cy="844437"/>
            </a:xfrm>
            <a:prstGeom prst="rect">
              <a:avLst/>
            </a:prstGeom>
          </p:spPr>
        </p:pic>
      </p:grpSp>
      <p:pic>
        <p:nvPicPr>
          <p:cNvPr id="26" name="Immagine 25" descr="Immagine che contiene circuito, Componente elettrico, Componente di circuito, Ingegneria elettronica&#10;&#10;Descrizione generata automaticamente">
            <a:extLst>
              <a:ext uri="{FF2B5EF4-FFF2-40B4-BE49-F238E27FC236}">
                <a16:creationId xmlns:a16="http://schemas.microsoft.com/office/drawing/2014/main" id="{345835D6-309B-1BD2-04D9-A22BD4E52CD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962" t="23134" r="4393" b="22824"/>
          <a:stretch/>
        </p:blipFill>
        <p:spPr>
          <a:xfrm>
            <a:off x="1908169" y="3391790"/>
            <a:ext cx="661746" cy="394538"/>
          </a:xfrm>
          <a:prstGeom prst="rect">
            <a:avLst/>
          </a:prstGeom>
        </p:spPr>
      </p:pic>
      <p:pic>
        <p:nvPicPr>
          <p:cNvPr id="27" name="Immagine 26">
            <a:extLst>
              <a:ext uri="{FF2B5EF4-FFF2-40B4-BE49-F238E27FC236}">
                <a16:creationId xmlns:a16="http://schemas.microsoft.com/office/drawing/2014/main" id="{BDC0A96F-55C1-0904-DF72-E69BFE76BB4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1709" t="12886" r="13266" b="8458"/>
          <a:stretch/>
        </p:blipFill>
        <p:spPr>
          <a:xfrm>
            <a:off x="7551673" y="3956854"/>
            <a:ext cx="682375" cy="715403"/>
          </a:xfrm>
          <a:prstGeom prst="rect">
            <a:avLst/>
          </a:prstGeom>
        </p:spPr>
      </p:pic>
      <p:pic>
        <p:nvPicPr>
          <p:cNvPr id="30" name="Immagine 29" descr="Immagine che contiene spina/tappo&#10;&#10;Descrizione generata automaticamente">
            <a:extLst>
              <a:ext uri="{FF2B5EF4-FFF2-40B4-BE49-F238E27FC236}">
                <a16:creationId xmlns:a16="http://schemas.microsoft.com/office/drawing/2014/main" id="{41E451E9-8A4D-8C4C-0342-1DCDADDAB26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2801" t="20340" r="25685" b="16821"/>
          <a:stretch/>
        </p:blipFill>
        <p:spPr>
          <a:xfrm>
            <a:off x="6570104" y="3980090"/>
            <a:ext cx="548385" cy="668930"/>
          </a:xfrm>
          <a:prstGeom prst="rect">
            <a:avLst/>
          </a:prstGeom>
        </p:spPr>
      </p:pic>
      <p:pic>
        <p:nvPicPr>
          <p:cNvPr id="32" name="Immagine 31" descr="Immagine che contiene elettronica, cavo, batteria&#10;&#10;Descrizione generata automaticamente">
            <a:extLst>
              <a:ext uri="{FF2B5EF4-FFF2-40B4-BE49-F238E27FC236}">
                <a16:creationId xmlns:a16="http://schemas.microsoft.com/office/drawing/2014/main" id="{24D07049-C141-F9D7-2C97-19F33FFFE19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1037" t="15331" r="5537" b="1872"/>
          <a:stretch/>
        </p:blipFill>
        <p:spPr>
          <a:xfrm>
            <a:off x="7066157" y="3292577"/>
            <a:ext cx="692742" cy="687513"/>
          </a:xfrm>
          <a:prstGeom prst="rect">
            <a:avLst/>
          </a:prstGeom>
        </p:spPr>
      </p:pic>
      <p:sp>
        <p:nvSpPr>
          <p:cNvPr id="33" name="Google Shape;642;p30">
            <a:extLst>
              <a:ext uri="{FF2B5EF4-FFF2-40B4-BE49-F238E27FC236}">
                <a16:creationId xmlns:a16="http://schemas.microsoft.com/office/drawing/2014/main" id="{348A0BC3-9A93-1DA4-A8B9-C31E6CF8DC8B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982517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498CBB91-C3C4-4945-47B4-43E655785AC9}"/>
              </a:ext>
            </a:extLst>
          </p:cNvPr>
          <p:cNvGrpSpPr/>
          <p:nvPr/>
        </p:nvGrpSpPr>
        <p:grpSpPr>
          <a:xfrm>
            <a:off x="-1" y="3918900"/>
            <a:ext cx="274104" cy="1224600"/>
            <a:chOff x="7356559" y="2694300"/>
            <a:chExt cx="274104" cy="1224600"/>
          </a:xfrm>
        </p:grpSpPr>
        <p:sp>
          <p:nvSpPr>
            <p:cNvPr id="638" name="Google Shape;638;p30"/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0"/>
          <p:cNvSpPr txBox="1">
            <a:spLocks noGrp="1"/>
          </p:cNvSpPr>
          <p:nvPr>
            <p:ph type="sldNum" idx="12"/>
          </p:nvPr>
        </p:nvSpPr>
        <p:spPr>
          <a:xfrm>
            <a:off x="4413750" y="4708500"/>
            <a:ext cx="3165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5</a:t>
            </a:r>
            <a:endParaRPr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5477292-00D8-6076-F3D1-508E47F965E1}"/>
              </a:ext>
            </a:extLst>
          </p:cNvPr>
          <p:cNvGrpSpPr/>
          <p:nvPr/>
        </p:nvGrpSpPr>
        <p:grpSpPr>
          <a:xfrm rot="10800000">
            <a:off x="8869896" y="0"/>
            <a:ext cx="274104" cy="1224600"/>
            <a:chOff x="7356559" y="2694300"/>
            <a:chExt cx="274104" cy="1224600"/>
          </a:xfrm>
        </p:grpSpPr>
        <p:sp>
          <p:nvSpPr>
            <p:cNvPr id="12" name="Google Shape;638;p30">
              <a:extLst>
                <a:ext uri="{FF2B5EF4-FFF2-40B4-BE49-F238E27FC236}">
                  <a16:creationId xmlns:a16="http://schemas.microsoft.com/office/drawing/2014/main" id="{F6088C09-59DF-9ECD-11FA-65BCBD519668}"/>
                </a:ext>
              </a:extLst>
            </p:cNvPr>
            <p:cNvSpPr/>
            <p:nvPr/>
          </p:nvSpPr>
          <p:spPr>
            <a:xfrm rot="10800000">
              <a:off x="7356559" y="2694300"/>
              <a:ext cx="91800" cy="122460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;p30">
              <a:extLst>
                <a:ext uri="{FF2B5EF4-FFF2-40B4-BE49-F238E27FC236}">
                  <a16:creationId xmlns:a16="http://schemas.microsoft.com/office/drawing/2014/main" id="{68C63BFF-8170-E688-F5ED-215205C5EE40}"/>
                </a:ext>
              </a:extLst>
            </p:cNvPr>
            <p:cNvSpPr/>
            <p:nvPr/>
          </p:nvSpPr>
          <p:spPr>
            <a:xfrm rot="10800000">
              <a:off x="7448359" y="3053700"/>
              <a:ext cx="91800" cy="865200"/>
            </a:xfrm>
            <a:prstGeom prst="rect">
              <a:avLst/>
            </a:prstGeom>
            <a:solidFill>
              <a:srgbClr val="93B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0;p30">
              <a:extLst>
                <a:ext uri="{FF2B5EF4-FFF2-40B4-BE49-F238E27FC236}">
                  <a16:creationId xmlns:a16="http://schemas.microsoft.com/office/drawing/2014/main" id="{BFD47EF2-46CA-44AC-6D33-EF9619FA1751}"/>
                </a:ext>
              </a:extLst>
            </p:cNvPr>
            <p:cNvSpPr/>
            <p:nvPr/>
          </p:nvSpPr>
          <p:spPr>
            <a:xfrm rot="10800000">
              <a:off x="7538863" y="3387600"/>
              <a:ext cx="91800" cy="531300"/>
            </a:xfrm>
            <a:prstGeom prst="rect">
              <a:avLst/>
            </a:prstGeom>
            <a:solidFill>
              <a:srgbClr val="B3D8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E3FFB660-DB41-DA69-69F3-7E8B6694CFEE}"/>
              </a:ext>
            </a:extLst>
          </p:cNvPr>
          <p:cNvSpPr/>
          <p:nvPr/>
        </p:nvSpPr>
        <p:spPr>
          <a:xfrm>
            <a:off x="-428186" y="170656"/>
            <a:ext cx="9206282" cy="513044"/>
          </a:xfrm>
          <a:prstGeom prst="roundRect">
            <a:avLst/>
          </a:prstGeom>
          <a:solidFill>
            <a:srgbClr val="6C90F4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3" name="Rectangle: Rounded Corners 5">
            <a:extLst>
              <a:ext uri="{FF2B5EF4-FFF2-40B4-BE49-F238E27FC236}">
                <a16:creationId xmlns:a16="http://schemas.microsoft.com/office/drawing/2014/main" id="{1367108B-8EBB-7C9C-368B-9E239598B2BE}"/>
              </a:ext>
            </a:extLst>
          </p:cNvPr>
          <p:cNvSpPr/>
          <p:nvPr/>
        </p:nvSpPr>
        <p:spPr>
          <a:xfrm>
            <a:off x="-6619582" y="1288360"/>
            <a:ext cx="6809976" cy="513044"/>
          </a:xfrm>
          <a:prstGeom prst="roundRect">
            <a:avLst/>
          </a:prstGeom>
          <a:solidFill>
            <a:srgbClr val="2F62F1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ACB95574-AE47-A067-73B7-196111FA7A49}"/>
              </a:ext>
            </a:extLst>
          </p:cNvPr>
          <p:cNvSpPr/>
          <p:nvPr/>
        </p:nvSpPr>
        <p:spPr>
          <a:xfrm>
            <a:off x="-6627674" y="1937162"/>
            <a:ext cx="6809976" cy="513044"/>
          </a:xfrm>
          <a:prstGeom prst="roundRect">
            <a:avLst/>
          </a:prstGeom>
          <a:solidFill>
            <a:srgbClr val="0D3DC3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3C36A88F-B513-2A9B-F0D7-1BE1A1A21141}"/>
              </a:ext>
            </a:extLst>
          </p:cNvPr>
          <p:cNvSpPr/>
          <p:nvPr/>
        </p:nvSpPr>
        <p:spPr>
          <a:xfrm>
            <a:off x="-6627674" y="2571750"/>
            <a:ext cx="6809976" cy="513044"/>
          </a:xfrm>
          <a:prstGeom prst="roundRect">
            <a:avLst/>
          </a:prstGeom>
          <a:solidFill>
            <a:srgbClr val="0A2F98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b="1">
              <a:solidFill>
                <a:srgbClr val="092881"/>
              </a:solidFill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A4113A47-20C2-9415-62A0-49C8B40986E7}"/>
              </a:ext>
            </a:extLst>
          </p:cNvPr>
          <p:cNvSpPr txBox="1"/>
          <p:nvPr/>
        </p:nvSpPr>
        <p:spPr>
          <a:xfrm>
            <a:off x="822114" y="201145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Hardware 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A45DCDA9-527F-B686-0D04-869E16AF8512}"/>
              </a:ext>
            </a:extLst>
          </p:cNvPr>
          <p:cNvSpPr txBox="1"/>
          <p:nvPr/>
        </p:nvSpPr>
        <p:spPr>
          <a:xfrm>
            <a:off x="-5288268" y="1319354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Firmware 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FEC49B9-377C-773A-66B5-420820A756B2}"/>
              </a:ext>
            </a:extLst>
          </p:cNvPr>
          <p:cNvSpPr txBox="1"/>
          <p:nvPr/>
        </p:nvSpPr>
        <p:spPr>
          <a:xfrm>
            <a:off x="-5288268" y="1954828"/>
            <a:ext cx="40038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Acquisition Protocol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A1E1340E-954A-B639-1BBD-D9C955A9B81B}"/>
              </a:ext>
            </a:extLst>
          </p:cNvPr>
          <p:cNvSpPr txBox="1"/>
          <p:nvPr/>
        </p:nvSpPr>
        <p:spPr>
          <a:xfrm>
            <a:off x="-5288268" y="2597439"/>
            <a:ext cx="25148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>
                <a:solidFill>
                  <a:srgbClr val="092881"/>
                </a:solidFill>
                <a:latin typeface="Helvetica Neue" panose="020B0604020202020204" charset="0"/>
              </a:rPr>
              <a:t>Software </a:t>
            </a:r>
          </a:p>
        </p:txBody>
      </p:sp>
      <p:sp>
        <p:nvSpPr>
          <p:cNvPr id="24" name="Google Shape;642;p30">
            <a:extLst>
              <a:ext uri="{FF2B5EF4-FFF2-40B4-BE49-F238E27FC236}">
                <a16:creationId xmlns:a16="http://schemas.microsoft.com/office/drawing/2014/main" id="{EC8D4E5E-1544-83FC-CA71-1601893E3F58}"/>
              </a:ext>
            </a:extLst>
          </p:cNvPr>
          <p:cNvSpPr txBox="1"/>
          <p:nvPr/>
        </p:nvSpPr>
        <p:spPr>
          <a:xfrm>
            <a:off x="6608645" y="4708500"/>
            <a:ext cx="253535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>
                <a:solidFill>
                  <a:srgbClr val="07376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04 - Crupi, De Vecchi, Nigrisoli</a:t>
            </a:r>
            <a:endParaRPr sz="1000" i="1">
              <a:solidFill>
                <a:srgbClr val="07376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8" name="Immagine 37" descr="Immagine che contiene Impianto elettrico, cavo, Ingegneria elettronica, Alimentazione elettrica&#10;&#10;Descrizione generata automaticamente">
            <a:extLst>
              <a:ext uri="{FF2B5EF4-FFF2-40B4-BE49-F238E27FC236}">
                <a16:creationId xmlns:a16="http://schemas.microsoft.com/office/drawing/2014/main" id="{8C257FEC-2F7D-1646-C3AB-049DAC3B72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55" b="7148"/>
          <a:stretch/>
        </p:blipFill>
        <p:spPr>
          <a:xfrm>
            <a:off x="851152" y="1446832"/>
            <a:ext cx="3007544" cy="3400449"/>
          </a:xfrm>
          <a:prstGeom prst="rect">
            <a:avLst/>
          </a:prstGeom>
        </p:spPr>
      </p:pic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55643F75-805C-E726-3392-2892E183965E}"/>
              </a:ext>
            </a:extLst>
          </p:cNvPr>
          <p:cNvSpPr txBox="1"/>
          <p:nvPr/>
        </p:nvSpPr>
        <p:spPr>
          <a:xfrm>
            <a:off x="881301" y="915976"/>
            <a:ext cx="29472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err="1">
                <a:latin typeface="Helvetica Neue Light" panose="020B0604020202020204" charset="0"/>
              </a:rPr>
              <a:t>Tests</a:t>
            </a:r>
            <a:r>
              <a:rPr lang="it-IT" sz="1400">
                <a:latin typeface="Helvetica Neue Light" panose="020B0604020202020204" charset="0"/>
              </a:rPr>
              <a:t> with breadboard</a:t>
            </a:r>
          </a:p>
        </p:txBody>
      </p: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72B689AB-4B63-A3FA-A566-666DA3411D33}"/>
              </a:ext>
            </a:extLst>
          </p:cNvPr>
          <p:cNvCxnSpPr>
            <a:cxnSpLocks/>
          </p:cNvCxnSpPr>
          <p:nvPr/>
        </p:nvCxnSpPr>
        <p:spPr>
          <a:xfrm>
            <a:off x="593946" y="1269112"/>
            <a:ext cx="3521956" cy="0"/>
          </a:xfrm>
          <a:prstGeom prst="line">
            <a:avLst/>
          </a:prstGeom>
          <a:ln w="28575">
            <a:solidFill>
              <a:srgbClr val="B3D8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582DF746-C672-8FC9-8212-0D6DB0164297}"/>
              </a:ext>
            </a:extLst>
          </p:cNvPr>
          <p:cNvSpPr txBox="1"/>
          <p:nvPr/>
        </p:nvSpPr>
        <p:spPr>
          <a:xfrm>
            <a:off x="5180451" y="915976"/>
            <a:ext cx="29472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latin typeface="Helvetica Neue Light" panose="020B0604020202020204" charset="0"/>
              </a:rPr>
              <a:t>PCB Design</a:t>
            </a:r>
          </a:p>
        </p:txBody>
      </p: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8B90483B-8F9F-E247-528D-99F157A01CAE}"/>
              </a:ext>
            </a:extLst>
          </p:cNvPr>
          <p:cNvCxnSpPr>
            <a:cxnSpLocks/>
          </p:cNvCxnSpPr>
          <p:nvPr/>
        </p:nvCxnSpPr>
        <p:spPr>
          <a:xfrm>
            <a:off x="4886234" y="1255845"/>
            <a:ext cx="3535680" cy="0"/>
          </a:xfrm>
          <a:prstGeom prst="line">
            <a:avLst/>
          </a:prstGeom>
          <a:ln w="28575">
            <a:solidFill>
              <a:srgbClr val="B3D8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Immagine 49" descr="Immagine che contiene Carattere, testo, diagramma, linea&#10;&#10;Descrizione generata automaticamente">
            <a:extLst>
              <a:ext uri="{FF2B5EF4-FFF2-40B4-BE49-F238E27FC236}">
                <a16:creationId xmlns:a16="http://schemas.microsoft.com/office/drawing/2014/main" id="{91E6DFE9-B7C0-7A10-1E19-30AF89CB3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8172" y="1464602"/>
            <a:ext cx="4371804" cy="327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665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OLI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915</Words>
  <Application>Microsoft Office PowerPoint</Application>
  <PresentationFormat>Presentazione su schermo (16:9)</PresentationFormat>
  <Paragraphs>245</Paragraphs>
  <Slides>22</Slides>
  <Notes>22</Notes>
  <HiddenSlides>0</HiddenSlides>
  <MMClips>5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22</vt:i4>
      </vt:variant>
    </vt:vector>
  </HeadingPairs>
  <TitlesOfParts>
    <vt:vector size="33" baseType="lpstr">
      <vt:lpstr>Noto Sans Symbols</vt:lpstr>
      <vt:lpstr>Calibri Light</vt:lpstr>
      <vt:lpstr>Arial</vt:lpstr>
      <vt:lpstr>Merriweather Black</vt:lpstr>
      <vt:lpstr>Calibri</vt:lpstr>
      <vt:lpstr>Forte</vt:lpstr>
      <vt:lpstr>Cambria Math</vt:lpstr>
      <vt:lpstr>Helvetica Neue</vt:lpstr>
      <vt:lpstr>Helvetica Neue Light</vt:lpstr>
      <vt:lpstr>Tema di Office</vt:lpstr>
      <vt:lpstr>POLI</vt:lpstr>
      <vt:lpstr>Titolo presentazione sottotitolo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presentazione sottotitolo</dc:title>
  <dc:creator>Ilaria Crupi</dc:creator>
  <cp:lastModifiedBy>Diana Nigrisoli</cp:lastModifiedBy>
  <cp:revision>3</cp:revision>
  <dcterms:modified xsi:type="dcterms:W3CDTF">2023-10-20T11:15:54Z</dcterms:modified>
</cp:coreProperties>
</file>